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42"/>
  </p:notesMasterIdLst>
  <p:handoutMasterIdLst>
    <p:handoutMasterId r:id="rId43"/>
  </p:handoutMasterIdLst>
  <p:sldIdLst>
    <p:sldId id="345" r:id="rId3"/>
    <p:sldId id="386" r:id="rId4"/>
    <p:sldId id="267" r:id="rId5"/>
    <p:sldId id="350" r:id="rId6"/>
    <p:sldId id="348" r:id="rId7"/>
    <p:sldId id="346" r:id="rId8"/>
    <p:sldId id="349" r:id="rId9"/>
    <p:sldId id="351" r:id="rId10"/>
    <p:sldId id="352" r:id="rId11"/>
    <p:sldId id="353" r:id="rId12"/>
    <p:sldId id="370" r:id="rId13"/>
    <p:sldId id="354" r:id="rId14"/>
    <p:sldId id="355" r:id="rId15"/>
    <p:sldId id="366" r:id="rId16"/>
    <p:sldId id="356" r:id="rId17"/>
    <p:sldId id="360" r:id="rId18"/>
    <p:sldId id="376" r:id="rId19"/>
    <p:sldId id="359" r:id="rId20"/>
    <p:sldId id="371" r:id="rId21"/>
    <p:sldId id="384" r:id="rId22"/>
    <p:sldId id="372" r:id="rId23"/>
    <p:sldId id="374" r:id="rId24"/>
    <p:sldId id="377" r:id="rId25"/>
    <p:sldId id="378" r:id="rId26"/>
    <p:sldId id="357" r:id="rId27"/>
    <p:sldId id="382" r:id="rId28"/>
    <p:sldId id="381" r:id="rId29"/>
    <p:sldId id="369" r:id="rId30"/>
    <p:sldId id="358" r:id="rId31"/>
    <p:sldId id="361" r:id="rId32"/>
    <p:sldId id="362" r:id="rId33"/>
    <p:sldId id="363" r:id="rId34"/>
    <p:sldId id="364" r:id="rId35"/>
    <p:sldId id="365" r:id="rId36"/>
    <p:sldId id="367" r:id="rId37"/>
    <p:sldId id="373" r:id="rId38"/>
    <p:sldId id="387" r:id="rId39"/>
    <p:sldId id="375" r:id="rId40"/>
    <p:sldId id="368" r:id="rId41"/>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443" autoAdjust="0"/>
    <p:restoredTop sz="85039" autoAdjust="0"/>
  </p:normalViewPr>
  <p:slideViewPr>
    <p:cSldViewPr snapToGrid="0" showGuides="1">
      <p:cViewPr varScale="1">
        <p:scale>
          <a:sx n="92" d="100"/>
          <a:sy n="92" d="100"/>
        </p:scale>
        <p:origin x="1104"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2022/11/1</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2022/11/1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2376689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非显著编程更加灵活，适用范围更广</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279552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1040483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显著式编程一开始就确定了所有的规则，识别率不会随着训练样本的增加而变化</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3162887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241297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什么时候能用机器学习？</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1263477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3646986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3790782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1274519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3389574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a:t>
            </a:fld>
            <a:endParaRPr lang="zh-CN" altLang="en-US"/>
          </a:p>
        </p:txBody>
      </p:sp>
    </p:spTree>
    <p:extLst>
      <p:ext uri="{BB962C8B-B14F-4D97-AF65-F5344CB8AC3E}">
        <p14:creationId xmlns:p14="http://schemas.microsoft.com/office/powerpoint/2010/main" val="8728434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1921719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2696833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3329410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强化学习中，我们给模型或系统一些输入，但是给不了我们希望的真实的输出</a:t>
            </a:r>
            <a:r>
              <a:rPr lang="en-US" sz="1200" kern="1200" dirty="0">
                <a:solidFill>
                  <a:schemeClr val="tx1"/>
                </a:solidFill>
                <a:effectLst/>
                <a:latin typeface="+mn-lt"/>
                <a:ea typeface="+mn-ea"/>
                <a:cs typeface="+mn-cs"/>
              </a:rPr>
              <a:t>y，</a:t>
            </a:r>
            <a:r>
              <a:rPr lang="zh-CN" altLang="en-US" sz="1200" kern="1200" dirty="0">
                <a:solidFill>
                  <a:schemeClr val="tx1"/>
                </a:solidFill>
                <a:effectLst/>
                <a:latin typeface="+mn-lt"/>
                <a:ea typeface="+mn-ea"/>
                <a:cs typeface="+mn-cs"/>
              </a:rPr>
              <a:t>根据模型的输出反馈，如果</a:t>
            </a:r>
          </a:p>
          <a:p>
            <a:r>
              <a:rPr lang="zh-CN" altLang="en-US" sz="1200" kern="1200" dirty="0">
                <a:solidFill>
                  <a:schemeClr val="tx1"/>
                </a:solidFill>
                <a:effectLst/>
                <a:latin typeface="+mn-lt"/>
                <a:ea typeface="+mn-ea"/>
                <a:cs typeface="+mn-cs"/>
              </a:rPr>
              <a:t>反馈结果良好，更接近真实输出，就给其正向激励，如果反馈结果不好，偏离真实输出，就给其反向激励。不断通过“反馈</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修正”这种形式，一步一步让模型学习的更好，</a:t>
            </a:r>
          </a:p>
          <a:p>
            <a:r>
              <a:rPr lang="zh-CN" altLang="en-US" sz="1200" kern="1200" dirty="0">
                <a:solidFill>
                  <a:schemeClr val="tx1"/>
                </a:solidFill>
                <a:effectLst/>
                <a:latin typeface="+mn-lt"/>
                <a:ea typeface="+mn-ea"/>
                <a:cs typeface="+mn-cs"/>
              </a:rPr>
              <a:t>这就是强化学习的核心所在。增强学习可以类比成训练宠物的过程，比如我们要训练狗狗坐下，但是狗狗无法直接听懂我们的指令“</a:t>
            </a:r>
            <a:r>
              <a:rPr lang="en-US" sz="1200" kern="1200" dirty="0">
                <a:solidFill>
                  <a:schemeClr val="tx1"/>
                </a:solidFill>
                <a:effectLst/>
                <a:latin typeface="+mn-lt"/>
                <a:ea typeface="+mn-ea"/>
                <a:cs typeface="+mn-cs"/>
              </a:rPr>
              <a:t>sit down”。</a:t>
            </a:r>
            <a:r>
              <a:rPr lang="zh-CN" altLang="en-US" sz="1200" kern="1200" dirty="0">
                <a:solidFill>
                  <a:schemeClr val="tx1"/>
                </a:solidFill>
                <a:effectLst/>
                <a:latin typeface="+mn-lt"/>
                <a:ea typeface="+mn-ea"/>
                <a:cs typeface="+mn-cs"/>
              </a:rPr>
              <a:t>在训练过程中，我们给狗狗示意，如果它表现得好，我们就给他奖励，如果它做跟</a:t>
            </a:r>
            <a:r>
              <a:rPr lang="en-US" sz="1200" kern="1200" dirty="0">
                <a:solidFill>
                  <a:schemeClr val="tx1"/>
                </a:solidFill>
                <a:effectLst/>
                <a:latin typeface="+mn-lt"/>
                <a:ea typeface="+mn-ea"/>
                <a:cs typeface="+mn-cs"/>
              </a:rPr>
              <a:t>sit down</a:t>
            </a:r>
            <a:r>
              <a:rPr lang="zh-CN" altLang="en-US" sz="1200" kern="1200" dirty="0">
                <a:solidFill>
                  <a:schemeClr val="tx1"/>
                </a:solidFill>
                <a:effectLst/>
                <a:latin typeface="+mn-lt"/>
                <a:ea typeface="+mn-ea"/>
                <a:cs typeface="+mn-cs"/>
              </a:rPr>
              <a:t>完全无关的动作，我们就给它小小的惩罚。这样不断修正狗狗的动作，最终能让它按照我们的指令来行动。实际生活中，强化学习的例子也很多，比如根据用户点击、选择而不断改进的广告系统</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3601334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有类标的数据比较稀少而没有类标的数据是相当丰富的，但是对数据进行人工标注又非常昂贵，这时候，学习算法可以主动地提出一些标注请求，将一些经过筛选的数据提交给专家进行标注。</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这三种学习类型分别可以类比为：填鸭式，老师教学以及主动问问题。</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2006737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纯粹的理论研究和模型研究发展到以解决现实生活中实际问题为目的的应用研究</a:t>
            </a:r>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2102183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图灵测试：若一台计算机可以模仿特定条件下的人类反应，回答出特定领域的问题，而提问者又无法正确判断回答者是人类还是机器，则可以说它具有人工智能</a:t>
            </a:r>
            <a:endParaRPr lang="en-US" altLang="zh-CN" dirty="0"/>
          </a:p>
          <a:p>
            <a:endParaRPr lang="en-US" altLang="zh-CN" dirty="0"/>
          </a:p>
          <a:p>
            <a:r>
              <a:rPr lang="en-US" altLang="zh-CN" sz="1200" spc="-10" dirty="0">
                <a:effectLst>
                  <a:outerShdw blurRad="38100" dist="38100" dir="2700000" algn="tl">
                    <a:srgbClr val="000000">
                      <a:alpha val="43137"/>
                    </a:srgbClr>
                  </a:outerShdw>
                </a:effectLst>
                <a:latin typeface="+mn-ea"/>
              </a:rPr>
              <a:t>Arthur Samuel</a:t>
            </a:r>
            <a:r>
              <a:rPr lang="zh-CN" altLang="en-US" sz="1200" spc="-10" dirty="0">
                <a:effectLst>
                  <a:outerShdw blurRad="38100" dist="38100" dir="2700000" algn="tl">
                    <a:srgbClr val="000000">
                      <a:alpha val="43137"/>
                    </a:srgbClr>
                  </a:outerShdw>
                </a:effectLst>
                <a:latin typeface="+mn-ea"/>
              </a:rPr>
              <a:t>编写了一个</a:t>
            </a:r>
            <a:r>
              <a:rPr lang="zh-CN" altLang="en-US" sz="1200" spc="-10" dirty="0">
                <a:solidFill>
                  <a:srgbClr val="FF0000"/>
                </a:solidFill>
                <a:effectLst>
                  <a:outerShdw blurRad="38100" dist="38100" dir="2700000" algn="tl">
                    <a:srgbClr val="000000">
                      <a:alpha val="43137"/>
                    </a:srgbClr>
                  </a:outerShdw>
                </a:effectLst>
                <a:latin typeface="+mn-ea"/>
              </a:rPr>
              <a:t>西洋跳棋程序</a:t>
            </a:r>
            <a:r>
              <a:rPr lang="zh-CN" altLang="en-US" sz="1200" b="0" i="0" kern="1200" dirty="0">
                <a:solidFill>
                  <a:schemeClr val="tx1"/>
                </a:solidFill>
                <a:effectLst/>
                <a:latin typeface="+mn-lt"/>
                <a:ea typeface="+mn-ea"/>
                <a:cs typeface="+mn-cs"/>
              </a:rPr>
              <a:t>采用了机器学习中的强化学习技术，具有自学习能力，能不断提高弈棋水平；一个</a:t>
            </a:r>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跳棋程序，实现了两个“从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基础研究：机器学习和强化学习</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16421841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深蓝也有两个“</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基础研究：一是将通用处理器和象棋加速芯片相结合，极大地提高了计算和搜索速度；二是汇聚了诸多人类国际象棋大师的知识与智慧，形成了超级专家系统。</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sz="1200" b="0" i="0" kern="1200" dirty="0" err="1">
                <a:solidFill>
                  <a:schemeClr val="tx1"/>
                </a:solidFill>
                <a:effectLst/>
                <a:latin typeface="+mn-lt"/>
                <a:ea typeface="+mn-ea"/>
                <a:cs typeface="+mn-cs"/>
              </a:rPr>
              <a:t>AlphaGO</a:t>
            </a:r>
            <a:r>
              <a:rPr lang="zh-CN" altLang="en-US" sz="1200" b="0" i="0" kern="1200" dirty="0">
                <a:solidFill>
                  <a:schemeClr val="tx1"/>
                </a:solidFill>
                <a:effectLst/>
                <a:latin typeface="+mn-lt"/>
                <a:ea typeface="+mn-ea"/>
                <a:cs typeface="+mn-cs"/>
              </a:rPr>
              <a:t>再次实现了两个“从</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基础研究突破：将深度学习和强化学习完美结合，形成深度强化学习核心算法；将蒙特卡洛方法与深度强化学习有机结合，快速找到超级复杂问题的次优解。</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8540926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围棋和国际象棋（包括其他多数的棋类如中国象棋，跳棋）是完全信息下的确定性的二人博弈</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桥牌是一个非完全信息下的多人博弈</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人工智能（或者说计算机）现在唯一尚未攻破的顶级智力运动（按照国际智力运动会的项目）就只剩下了</a:t>
            </a:r>
            <a:r>
              <a:rPr lang="zh-CN" altLang="en-US" sz="1200" b="1" i="0" kern="1200" dirty="0">
                <a:solidFill>
                  <a:schemeClr val="tx1"/>
                </a:solidFill>
                <a:effectLst/>
                <a:latin typeface="+mn-lt"/>
                <a:ea typeface="+mn-ea"/>
                <a:cs typeface="+mn-cs"/>
              </a:rPr>
              <a:t>桥牌</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1184399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t>
            </a:r>
            <a:r>
              <a:rPr lang="en-US" dirty="0" err="1"/>
              <a:t>inproceedings</a:t>
            </a:r>
            <a:r>
              <a:rPr lang="en-US" dirty="0"/>
              <a:t>{hu2015collaborative,</a:t>
            </a:r>
          </a:p>
          <a:p>
            <a:r>
              <a:rPr lang="en-US" dirty="0"/>
              <a:t> title={Collaborative fashion recommendation: A functional tensor factorization approach}, </a:t>
            </a:r>
          </a:p>
          <a:p>
            <a:r>
              <a:rPr lang="en-US" dirty="0"/>
              <a:t>author={Hu, Yang and Yi, Xi and Davis, Larry S}, </a:t>
            </a:r>
          </a:p>
          <a:p>
            <a:r>
              <a:rPr lang="en-US" dirty="0" err="1"/>
              <a:t>booktitle</a:t>
            </a:r>
            <a:r>
              <a:rPr lang="en-US" dirty="0"/>
              <a:t>={Proceedings of the 23rd ACM international conference on Multimedia}, </a:t>
            </a:r>
          </a:p>
          <a:p>
            <a:r>
              <a:rPr lang="en-US" dirty="0"/>
              <a:t>pages={129--138}, </a:t>
            </a:r>
          </a:p>
          <a:p>
            <a:r>
              <a:rPr lang="en-US" dirty="0"/>
              <a:t>year={2015} }</a:t>
            </a:r>
            <a:endParaRPr lang="zh-CN" altLang="en-US" dirty="0"/>
          </a:p>
          <a:p>
            <a:r>
              <a:rPr lang="en-US" altLang="zh-CN" dirty="0"/>
              <a:t>s</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1250165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使学生在通过</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模式识别</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课程掌握机器学习的基础理论、技术和实现方法基础上，进一步深入了解有关理论以及该领域的最新研究成果</a:t>
            </a:r>
            <a:r>
              <a:rPr lang="en-CN" dirty="0">
                <a:effectLst/>
              </a:rPr>
              <a:t> </a:t>
            </a:r>
          </a:p>
          <a:p>
            <a:endParaRPr lang="en-CN" altLang="zh-CN" dirty="0">
              <a:effectLst/>
            </a:endParaRPr>
          </a:p>
          <a:p>
            <a:r>
              <a:rPr lang="zh-CN" altLang="en-US" sz="1200" kern="1200" dirty="0">
                <a:solidFill>
                  <a:schemeClr val="tx1"/>
                </a:solidFill>
                <a:effectLst/>
                <a:latin typeface="+mn-lt"/>
                <a:ea typeface="+mn-ea"/>
                <a:cs typeface="+mn-cs"/>
              </a:rPr>
              <a:t>课程将基础理论与应用实例相结合，力求让学生能理解各种算法的理论基础和核心思想，又能了解其实际应用前景</a:t>
            </a:r>
            <a:r>
              <a:rPr lang="en-CN" dirty="0">
                <a:effectLst/>
              </a:rPr>
              <a:t> </a:t>
            </a:r>
          </a:p>
          <a:p>
            <a:endParaRPr lang="en-CN" altLang="zh-CN" dirty="0">
              <a:effectLst/>
            </a:endParaRPr>
          </a:p>
          <a:p>
            <a:pPr lvl="0"/>
            <a:r>
              <a:rPr lang="zh-CN" altLang="en-CN" dirty="0">
                <a:effectLst/>
              </a:rPr>
              <a:t>参考书</a:t>
            </a:r>
            <a:r>
              <a:rPr lang="zh-CN" altLang="en-US" dirty="0">
                <a:effectLst/>
              </a:rPr>
              <a:t>：</a:t>
            </a:r>
            <a:endParaRPr lang="en-US" altLang="zh-CN" dirty="0">
              <a:effectLst/>
            </a:endParaRPr>
          </a:p>
          <a:p>
            <a:pPr lvl="0"/>
            <a:r>
              <a:rPr lang="zh-CN" altLang="en-US" sz="1200" kern="1200" dirty="0">
                <a:solidFill>
                  <a:schemeClr val="tx1"/>
                </a:solidFill>
                <a:effectLst/>
                <a:latin typeface="+mn-lt"/>
                <a:ea typeface="+mn-ea"/>
                <a:cs typeface="+mn-cs"/>
              </a:rPr>
              <a:t>左飞</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机器学习中的数学修炼</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清华大学出版社，</a:t>
            </a:r>
            <a:r>
              <a:rPr lang="en-US" sz="1200" kern="1200" dirty="0">
                <a:solidFill>
                  <a:schemeClr val="tx1"/>
                </a:solidFill>
                <a:effectLst/>
                <a:latin typeface="+mn-lt"/>
                <a:ea typeface="+mn-ea"/>
                <a:cs typeface="+mn-cs"/>
              </a:rPr>
              <a:t>2020.</a:t>
            </a:r>
            <a:endParaRPr lang="en-CN"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Kevin </a:t>
            </a:r>
            <a:r>
              <a:rPr lang="en-US" sz="1200" kern="1200" dirty="0" err="1">
                <a:solidFill>
                  <a:schemeClr val="tx1"/>
                </a:solidFill>
                <a:effectLst/>
                <a:latin typeface="+mn-lt"/>
                <a:ea typeface="+mn-ea"/>
                <a:cs typeface="+mn-cs"/>
              </a:rPr>
              <a:t>P.Murphy</a:t>
            </a:r>
            <a:r>
              <a:rPr lang="en-US" sz="1200" kern="1200" dirty="0">
                <a:solidFill>
                  <a:schemeClr val="tx1"/>
                </a:solidFill>
                <a:effectLst/>
                <a:latin typeface="+mn-lt"/>
                <a:ea typeface="+mn-ea"/>
                <a:cs typeface="+mn-cs"/>
              </a:rPr>
              <a:t>. Machine Learning: A Probabilistic </a:t>
            </a:r>
            <a:r>
              <a:rPr lang="en-US" sz="1200" kern="1200" dirty="0" err="1">
                <a:solidFill>
                  <a:schemeClr val="tx1"/>
                </a:solidFill>
                <a:effectLst/>
                <a:latin typeface="+mn-lt"/>
                <a:ea typeface="+mn-ea"/>
                <a:cs typeface="+mn-cs"/>
              </a:rPr>
              <a:t>Perspective.The</a:t>
            </a:r>
            <a:r>
              <a:rPr lang="en-US" sz="1200" kern="1200" dirty="0">
                <a:solidFill>
                  <a:schemeClr val="tx1"/>
                </a:solidFill>
                <a:effectLst/>
                <a:latin typeface="+mn-lt"/>
                <a:ea typeface="+mn-ea"/>
                <a:cs typeface="+mn-cs"/>
              </a:rPr>
              <a:t> MIT Press,2012.</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39244211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24241975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https://sci-</a:t>
            </a:r>
            <a:r>
              <a:rPr lang="en-US" altLang="zh-CN" dirty="0" err="1"/>
              <a:t>hub.se</a:t>
            </a:r>
            <a:r>
              <a:rPr lang="en-US" altLang="zh-CN" dirty="0"/>
              <a:t>/https://</a:t>
            </a:r>
            <a:r>
              <a:rPr lang="en-US" altLang="zh-CN" dirty="0" err="1"/>
              <a:t>www.sciencedirect.com</a:t>
            </a:r>
            <a:r>
              <a:rPr lang="en-US" altLang="zh-CN" dirty="0"/>
              <a:t>/science/article/abs/</a:t>
            </a:r>
            <a:r>
              <a:rPr lang="en-US" altLang="zh-CN" dirty="0" err="1"/>
              <a:t>pii</a:t>
            </a:r>
            <a:r>
              <a:rPr lang="en-US" altLang="zh-CN" dirty="0"/>
              <a:t>/S0957417414007325</a:t>
            </a:r>
          </a:p>
          <a:p>
            <a:endParaRPr lang="en-US" altLang="zh-CN" dirty="0"/>
          </a:p>
          <a:p>
            <a:r>
              <a:rPr lang="en-US" altLang="zh-CN" dirty="0"/>
              <a:t>http://</a:t>
            </a:r>
            <a:r>
              <a:rPr lang="en-US" altLang="zh-CN" dirty="0" err="1"/>
              <a:t>citeseerx.ist.psu.edu</a:t>
            </a:r>
            <a:r>
              <a:rPr lang="en-US" altLang="zh-CN" dirty="0"/>
              <a:t>/</a:t>
            </a:r>
            <a:r>
              <a:rPr lang="en-US" altLang="zh-CN" dirty="0" err="1"/>
              <a:t>viewdoc</a:t>
            </a:r>
            <a:r>
              <a:rPr lang="en-US" altLang="zh-CN" dirty="0"/>
              <a:t>/</a:t>
            </a:r>
            <a:r>
              <a:rPr lang="en-US" altLang="zh-CN" dirty="0" err="1"/>
              <a:t>download?doi</a:t>
            </a:r>
            <a:r>
              <a:rPr lang="en-US" altLang="zh-CN" dirty="0"/>
              <a:t>=10.1.1.714.7621&amp;rep=rep1&amp;type=pdf</a:t>
            </a:r>
            <a:r>
              <a:rPr lang="zh-CN" altLang="en-US" dirty="0"/>
              <a:t> 预测房屋能耗</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3555566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10098705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湖北省恩施巴东县的田艳青</a:t>
            </a:r>
            <a:r>
              <a:rPr lang="zh-CN" altLang="en-CN" sz="1200" b="0" i="0" kern="1200" dirty="0">
                <a:solidFill>
                  <a:schemeClr val="tx1"/>
                </a:solidFill>
                <a:effectLst/>
                <a:latin typeface="+mn-lt"/>
                <a:ea typeface="+mn-ea"/>
                <a:cs typeface="+mn-cs"/>
              </a:rPr>
              <a:t>患</a:t>
            </a:r>
            <a:r>
              <a:rPr lang="zh-CN" altLang="en-US" sz="1200" b="0" i="0" kern="1200" dirty="0">
                <a:solidFill>
                  <a:schemeClr val="tx1"/>
                </a:solidFill>
                <a:effectLst/>
                <a:latin typeface="+mn-lt"/>
                <a:ea typeface="+mn-ea"/>
                <a:cs typeface="+mn-cs"/>
              </a:rPr>
              <a:t>有成骨不全症，也就是“瓷娃娃病”</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这是一种先天遗传性疾病，导致骨质变脆，缺乏柔韧性，很容易骨折，田艳青平时睡觉，家人要把她的腿绑起来，因为睡觉时不小心伸个腿，可能就骨折了</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因频繁骨折，她不能下地行走，更没法去学校上课，只能长期在家养病。但她的学业没有落下。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一是支教老师</a:t>
            </a:r>
            <a:r>
              <a:rPr lang="zh-CN" altLang="en-CN" sz="1200" b="0" i="0" kern="1200" dirty="0">
                <a:solidFill>
                  <a:schemeClr val="tx1"/>
                </a:solidFill>
                <a:effectLst/>
                <a:latin typeface="+mn-lt"/>
                <a:ea typeface="+mn-ea"/>
                <a:cs typeface="+mn-cs"/>
              </a:rPr>
              <a:t>袁辉</a:t>
            </a:r>
            <a:r>
              <a:rPr lang="zh-CN" altLang="en-US" sz="1200" b="0" i="0" kern="1200" dirty="0">
                <a:solidFill>
                  <a:schemeClr val="tx1"/>
                </a:solidFill>
                <a:effectLst/>
                <a:latin typeface="+mn-lt"/>
                <a:ea typeface="+mn-ea"/>
                <a:cs typeface="+mn-cs"/>
              </a:rPr>
              <a:t>亲自到她家给她给她上课，后来袁老师调到其他小学，这时，松鼠</a:t>
            </a:r>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启动了一个公益援助项目，他们想用先进的人工智能技术去改善乡村教育，于是就带着几十台电脑来到了青青所在的白沙坪小学。其中一台电脑，送给了青青。还专门给青青配了一张无线网卡，让她能用电脑连网。青青在</a:t>
            </a:r>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老师那里，获得了比真人老师更细致的指导。青青说，自从她跟</a:t>
            </a:r>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老师学习之后，数学和英语方面提升最多，之前数学经常考不及格，现在已经能考到</a:t>
            </a:r>
            <a:r>
              <a:rPr lang="en-US" altLang="zh-CN" sz="1200" b="0" i="0" kern="1200" dirty="0">
                <a:solidFill>
                  <a:schemeClr val="tx1"/>
                </a:solidFill>
                <a:effectLst/>
                <a:latin typeface="+mn-lt"/>
                <a:ea typeface="+mn-ea"/>
                <a:cs typeface="+mn-cs"/>
              </a:rPr>
              <a:t>90</a:t>
            </a:r>
            <a:r>
              <a:rPr lang="zh-CN" altLang="en-US" sz="1200" b="0" i="0" kern="1200" dirty="0">
                <a:solidFill>
                  <a:schemeClr val="tx1"/>
                </a:solidFill>
                <a:effectLst/>
                <a:latin typeface="+mn-lt"/>
                <a:ea typeface="+mn-ea"/>
                <a:cs typeface="+mn-cs"/>
              </a:rPr>
              <a:t>多分，英语也提高到接近满分的水平。之前很多知识似懂非懂，需要死记硬背，现在好多知识点她自己就能理解了。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和传统的支教模式相比，人工智能是一条值得探索的新路径。可以想见，它的入场会彻底改变乡村教育的面貌。这么看，人工智能教育在乡村做了一件了不起的事情。原本，贫穷落后的现实夺走了很多乡村孩子想象未来人生的权利，而</a:t>
            </a:r>
            <a:r>
              <a:rPr lang="en-US"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老师，把这份权利还给了孩子们。</a:t>
            </a:r>
            <a:endParaRPr lang="en-US" altLang="zh-CN" dirty="0"/>
          </a:p>
          <a:p>
            <a:endParaRPr lang="en-US" altLang="zh-CN" dirty="0"/>
          </a:p>
          <a:p>
            <a:endParaRPr lang="en-US" altLang="zh-CN" dirty="0"/>
          </a:p>
          <a:p>
            <a:r>
              <a:rPr lang="zh-CN" altLang="en-US" dirty="0"/>
              <a:t>例子：</a:t>
            </a:r>
            <a:r>
              <a:rPr lang="zh-CN" altLang="en-US" sz="1200" b="0" i="0" kern="1200" dirty="0">
                <a:solidFill>
                  <a:schemeClr val="tx1"/>
                </a:solidFill>
                <a:effectLst/>
                <a:latin typeface="+mn-lt"/>
                <a:ea typeface="+mn-ea"/>
                <a:cs typeface="+mn-cs"/>
              </a:rPr>
              <a:t>六年级的孩子做错一道题，系统分析发现，原因居然是他三年级有一个知识点没掌握，于是系统就跳到了三年级的内容，帮他重新“打地基”。</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36272447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20407995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法律领域使用机器学习匹配案例相关法律条例</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医药领域</a:t>
            </a:r>
            <a:r>
              <a:rPr lang="zh-CN" altLang="en-CN" sz="1200" b="0" i="0" kern="1200" dirty="0">
                <a:solidFill>
                  <a:schemeClr val="tx1"/>
                </a:solidFill>
                <a:effectLst/>
                <a:latin typeface="+mn-lt"/>
                <a:ea typeface="+mn-ea"/>
                <a:cs typeface="+mn-cs"/>
              </a:rPr>
              <a:t>旧药新用</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1012426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28890010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extLst>
      <p:ext uri="{BB962C8B-B14F-4D97-AF65-F5344CB8AC3E}">
        <p14:creationId xmlns:p14="http://schemas.microsoft.com/office/powerpoint/2010/main" val="31460605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29151000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3514373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1452212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3274569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6</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举例：孩子学说话，学习认识事物</a:t>
            </a:r>
            <a:endParaRPr lang="en-US" altLang="zh-CN" dirty="0"/>
          </a:p>
          <a:p>
            <a:r>
              <a:rPr lang="zh-CN" altLang="en-US" dirty="0"/>
              <a:t>          机器学习认猫或狗、下棋等</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3391667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2134247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3980025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640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251.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0.png"/><Relationship Id="rId7" Type="http://schemas.openxmlformats.org/officeDocument/2006/relationships/image" Target="../media/image27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50.png"/><Relationship Id="rId4" Type="http://schemas.openxmlformats.org/officeDocument/2006/relationships/image" Target="../media/image271.png"/><Relationship Id="rId9" Type="http://schemas.openxmlformats.org/officeDocument/2006/relationships/image" Target="../media/image290.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hyperlink" Target="https://scholar.google.com/citations?user=2zZNzAwAAAAJ&amp;hl=en" TargetMode="Externa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0.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0.png"/><Relationship Id="rId10" Type="http://schemas.openxmlformats.org/officeDocument/2006/relationships/image" Target="../media/image43.png"/><Relationship Id="rId4" Type="http://schemas.openxmlformats.org/officeDocument/2006/relationships/image" Target="../media/image370.png"/><Relationship Id="rId9"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0.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33.xml"/><Relationship Id="rId1" Type="http://schemas.openxmlformats.org/officeDocument/2006/relationships/slideLayout" Target="../slideLayouts/slideLayout9.xml"/><Relationship Id="rId4" Type="http://schemas.openxmlformats.org/officeDocument/2006/relationships/image" Target="../media/image58.jpeg"/></Relationships>
</file>

<file path=ppt/slides/_rels/slide3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670.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14.emf"/><Relationship Id="rId5" Type="http://schemas.openxmlformats.org/officeDocument/2006/relationships/oleObject" Target="../embeddings/oleObject1.bin"/><Relationship Id="rId4" Type="http://schemas.openxmlformats.org/officeDocument/2006/relationships/audio" Target="../media/audio2.wav"/></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204378" y="5048411"/>
            <a:ext cx="5945338" cy="1650548"/>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a:t>
            </a:r>
            <a:r>
              <a:rPr lang="zh-CN" altLang="en-CN" sz="2400" b="1" dirty="0">
                <a:latin typeface="Microsoft YaHei" panose="020B0503020204020204" pitchFamily="34" charset="-122"/>
                <a:ea typeface="Microsoft YaHei" panose="020B0503020204020204" pitchFamily="34" charset="-122"/>
              </a:rPr>
              <a:t>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87543563</a:t>
            </a:r>
          </a:p>
          <a:p>
            <a:r>
              <a:rPr lang="zh-CN" altLang="en-US" sz="2400" b="1" dirty="0">
                <a:latin typeface="Microsoft YaHei" panose="020B0503020204020204" pitchFamily="34" charset="-122"/>
                <a:ea typeface="Microsoft YaHei" panose="020B0503020204020204" pitchFamily="34" charset="-122"/>
              </a:rPr>
              <a:t>办  公  室：南一楼西</a:t>
            </a:r>
            <a:r>
              <a:rPr lang="en-US" altLang="zh-CN" sz="2400" b="1" dirty="0">
                <a:latin typeface="Microsoft YaHei" panose="020B0503020204020204" pitchFamily="34" charset="-122"/>
                <a:ea typeface="Microsoft YaHei" panose="020B0503020204020204" pitchFamily="34" charset="-122"/>
              </a:rPr>
              <a:t>303</a:t>
            </a:r>
          </a:p>
          <a:p>
            <a:pPr>
              <a:lnSpc>
                <a:spcPct val="125000"/>
              </a:lnSpc>
            </a:pPr>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Tree>
    <p:extLst>
      <p:ext uri="{BB962C8B-B14F-4D97-AF65-F5344CB8AC3E}">
        <p14:creationId xmlns:p14="http://schemas.microsoft.com/office/powerpoint/2010/main" val="2626415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nodeType="withGroup">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19"/>
                                        </p:tgtEl>
                                        <p:attrNameLst>
                                          <p:attrName>style.visibility</p:attrName>
                                        </p:attrNameLst>
                                      </p:cBhvr>
                                      <p:to>
                                        <p:strVal val="visible"/>
                                      </p:to>
                                    </p:set>
                                    <p:anim by="(-#ppt_w*2)" calcmode="lin" valueType="num">
                                      <p:cBhvr rctx="PPT">
                                        <p:cTn id="31" dur="250" autoRev="1" fill="hold">
                                          <p:stCondLst>
                                            <p:cond delay="0"/>
                                          </p:stCondLst>
                                        </p:cTn>
                                        <p:tgtEl>
                                          <p:spTgt spid="19"/>
                                        </p:tgtEl>
                                        <p:attrNameLst>
                                          <p:attrName>ppt_w</p:attrName>
                                        </p:attrNameLst>
                                      </p:cBhvr>
                                    </p:anim>
                                    <p:anim by="(#ppt_w*0.50)" calcmode="lin" valueType="num">
                                      <p:cBhvr>
                                        <p:cTn id="32" dur="250" decel="50000" autoRev="1" fill="hold">
                                          <p:stCondLst>
                                            <p:cond delay="0"/>
                                          </p:stCondLst>
                                        </p:cTn>
                                        <p:tgtEl>
                                          <p:spTgt spid="19"/>
                                        </p:tgtEl>
                                        <p:attrNameLst>
                                          <p:attrName>ppt_x</p:attrName>
                                        </p:attrNameLst>
                                      </p:cBhvr>
                                    </p:anim>
                                    <p:anim from="(-#ppt_h/2)" to="(#ppt_y)" calcmode="lin" valueType="num">
                                      <p:cBhvr>
                                        <p:cTn id="33" dur="500" fill="hold">
                                          <p:stCondLst>
                                            <p:cond delay="0"/>
                                          </p:stCondLst>
                                        </p:cTn>
                                        <p:tgtEl>
                                          <p:spTgt spid="19"/>
                                        </p:tgtEl>
                                        <p:attrNameLst>
                                          <p:attrName>ppt_y</p:attrName>
                                        </p:attrNameLst>
                                      </p:cBhvr>
                                    </p:anim>
                                    <p:animRot by="21600000">
                                      <p:cBhvr>
                                        <p:cTn id="34" dur="500" fill="hold">
                                          <p:stCondLst>
                                            <p:cond delay="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19"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116208" cy="426497"/>
          </a:xfrm>
        </p:spPr>
        <p:txBody>
          <a:bodyPr/>
          <a:lstStyle/>
          <a:p>
            <a:pPr marL="0" indent="0">
              <a:buNone/>
            </a:pPr>
            <a:r>
              <a:rPr lang="en-US" altLang="zh-CN" sz="4000" dirty="0"/>
              <a:t>1.2</a:t>
            </a:r>
            <a:r>
              <a:rPr lang="zh-CN" altLang="en-US" sz="4000" dirty="0"/>
              <a:t>、机器学习的定义</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961902" y="876204"/>
            <a:ext cx="5520673"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CN" sz="3200" spc="-10" dirty="0">
                <a:solidFill>
                  <a:srgbClr val="7030A0"/>
                </a:solidFill>
                <a:latin typeface="+mn-ea"/>
              </a:rPr>
              <a:t>显著式</a:t>
            </a:r>
            <a:r>
              <a:rPr lang="zh-CN" altLang="en-US" sz="3200" spc="-10" dirty="0">
                <a:solidFill>
                  <a:srgbClr val="7030A0"/>
                </a:solidFill>
                <a:latin typeface="+mn-ea"/>
              </a:rPr>
              <a:t>编程</a:t>
            </a:r>
            <a:r>
              <a:rPr lang="zh-CN" altLang="en-US" sz="3200" spc="-10" dirty="0">
                <a:latin typeface="+mn-ea"/>
              </a:rPr>
              <a:t>？</a:t>
            </a:r>
            <a:endParaRPr lang="en-US" altLang="zh-CN" sz="3200" spc="-10" dirty="0">
              <a:latin typeface="+mn-ea"/>
            </a:endParaRPr>
          </a:p>
        </p:txBody>
      </p:sp>
      <p:sp>
        <p:nvSpPr>
          <p:cNvPr id="2" name="Rectangle 1">
            <a:extLst>
              <a:ext uri="{FF2B5EF4-FFF2-40B4-BE49-F238E27FC236}">
                <a16:creationId xmlns:a16="http://schemas.microsoft.com/office/drawing/2014/main" id="{3090A67F-D027-D345-BBDA-643789F9E32A}"/>
              </a:ext>
            </a:extLst>
          </p:cNvPr>
          <p:cNvSpPr/>
          <p:nvPr/>
        </p:nvSpPr>
        <p:spPr>
          <a:xfrm>
            <a:off x="961902" y="1430132"/>
            <a:ext cx="9795353" cy="1951047"/>
          </a:xfrm>
          <a:prstGeom prst="rect">
            <a:avLst/>
          </a:prstGeom>
        </p:spPr>
        <p:txBody>
          <a:bodyPr wrap="square">
            <a:spAutoFit/>
          </a:bodyPr>
          <a:lstStyle/>
          <a:p>
            <a:pPr>
              <a:lnSpc>
                <a:spcPct val="150000"/>
              </a:lnSpc>
            </a:pPr>
            <a:r>
              <a:rPr lang="zh-CN" altLang="en-US" sz="2800" dirty="0"/>
              <a:t>        需要人为地根据周围的环境、规则、经验等给计算机规定一些机械化步骤或判断依据。例如教计算机认识树需要</a:t>
            </a:r>
            <a:r>
              <a:rPr lang="zh-CN" altLang="en-US" sz="2800" b="1" dirty="0">
                <a:solidFill>
                  <a:srgbClr val="FF0000"/>
                </a:solidFill>
              </a:rPr>
              <a:t>输入</a:t>
            </a:r>
            <a:r>
              <a:rPr lang="zh-CN" altLang="en-US" sz="2800" dirty="0"/>
              <a:t>能定义树的</a:t>
            </a:r>
            <a:r>
              <a:rPr lang="zh-CN" altLang="en-US" sz="2800" b="1" dirty="0">
                <a:solidFill>
                  <a:srgbClr val="FF0000"/>
                </a:solidFill>
              </a:rPr>
              <a:t>所有规则</a:t>
            </a:r>
            <a:r>
              <a:rPr lang="zh-CN" altLang="en-US" sz="2800" dirty="0"/>
              <a:t>：</a:t>
            </a:r>
            <a:endParaRPr lang="en-CN" sz="2800" dirty="0"/>
          </a:p>
        </p:txBody>
      </p:sp>
      <p:pic>
        <p:nvPicPr>
          <p:cNvPr id="12290" name="Picture 2" descr="Tree of Life - Origins">
            <a:extLst>
              <a:ext uri="{FF2B5EF4-FFF2-40B4-BE49-F238E27FC236}">
                <a16:creationId xmlns:a16="http://schemas.microsoft.com/office/drawing/2014/main" id="{F22125B7-39F6-054F-81EC-8898D7143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45" y="3823006"/>
            <a:ext cx="4514355" cy="24423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2FF4A01-EAD4-7C45-99F5-5CBE5CDE33D6}"/>
              </a:ext>
            </a:extLst>
          </p:cNvPr>
          <p:cNvSpPr/>
          <p:nvPr/>
        </p:nvSpPr>
        <p:spPr>
          <a:xfrm>
            <a:off x="4530867" y="3132106"/>
            <a:ext cx="5930997" cy="658385"/>
          </a:xfrm>
          <a:prstGeom prst="rect">
            <a:avLst/>
          </a:prstGeom>
        </p:spPr>
        <p:txBody>
          <a:bodyPr wrap="square">
            <a:spAutoFit/>
          </a:bodyPr>
          <a:lstStyle/>
          <a:p>
            <a:pPr marL="457200" indent="-457200">
              <a:lnSpc>
                <a:spcPct val="150000"/>
              </a:lnSpc>
              <a:buFont typeface="Wingdings" pitchFamily="2" charset="2"/>
              <a:buChar char="ü"/>
            </a:pPr>
            <a:r>
              <a:rPr lang="zh-CN" altLang="en-US" sz="2800" dirty="0"/>
              <a:t>树由</a:t>
            </a:r>
            <a:r>
              <a:rPr lang="zh-CN" altLang="en-US" sz="2800" dirty="0">
                <a:solidFill>
                  <a:schemeClr val="accent1">
                    <a:lumMod val="75000"/>
                  </a:schemeClr>
                </a:solidFill>
              </a:rPr>
              <a:t>树干、树枝</a:t>
            </a:r>
            <a:r>
              <a:rPr lang="zh-CN" altLang="en-US" sz="2800" dirty="0"/>
              <a:t>和</a:t>
            </a:r>
            <a:r>
              <a:rPr lang="zh-CN" altLang="en-US" sz="2800" dirty="0">
                <a:solidFill>
                  <a:schemeClr val="accent1">
                    <a:lumMod val="75000"/>
                  </a:schemeClr>
                </a:solidFill>
              </a:rPr>
              <a:t>树叶</a:t>
            </a:r>
            <a:r>
              <a:rPr lang="zh-CN" altLang="en-US" sz="2800" dirty="0"/>
              <a:t>组成</a:t>
            </a:r>
            <a:endParaRPr lang="en-CN" sz="2800" dirty="0"/>
          </a:p>
        </p:txBody>
      </p:sp>
      <p:sp>
        <p:nvSpPr>
          <p:cNvPr id="7" name="Rectangle 6">
            <a:extLst>
              <a:ext uri="{FF2B5EF4-FFF2-40B4-BE49-F238E27FC236}">
                <a16:creationId xmlns:a16="http://schemas.microsoft.com/office/drawing/2014/main" id="{8DDA3A7C-E33D-7241-A0D5-A90F531AABAE}"/>
              </a:ext>
            </a:extLst>
          </p:cNvPr>
          <p:cNvSpPr/>
          <p:nvPr/>
        </p:nvSpPr>
        <p:spPr>
          <a:xfrm>
            <a:off x="4572400" y="3822297"/>
            <a:ext cx="5930997" cy="658385"/>
          </a:xfrm>
          <a:prstGeom prst="rect">
            <a:avLst/>
          </a:prstGeom>
        </p:spPr>
        <p:txBody>
          <a:bodyPr wrap="square">
            <a:spAutoFit/>
          </a:bodyPr>
          <a:lstStyle/>
          <a:p>
            <a:pPr marL="457200" indent="-457200">
              <a:lnSpc>
                <a:spcPct val="150000"/>
              </a:lnSpc>
              <a:buFont typeface="Wingdings" pitchFamily="2" charset="2"/>
              <a:buChar char="ü"/>
            </a:pPr>
            <a:r>
              <a:rPr lang="zh-CN" altLang="en-US" sz="2800" dirty="0"/>
              <a:t>树叶是绿色的</a:t>
            </a:r>
            <a:endParaRPr lang="en-CN" sz="2800" dirty="0"/>
          </a:p>
        </p:txBody>
      </p:sp>
      <p:sp>
        <p:nvSpPr>
          <p:cNvPr id="8" name="Rectangle 7">
            <a:extLst>
              <a:ext uri="{FF2B5EF4-FFF2-40B4-BE49-F238E27FC236}">
                <a16:creationId xmlns:a16="http://schemas.microsoft.com/office/drawing/2014/main" id="{CE454DE8-2B7A-EF49-B57D-A7BAA15AA3F9}"/>
              </a:ext>
            </a:extLst>
          </p:cNvPr>
          <p:cNvSpPr/>
          <p:nvPr/>
        </p:nvSpPr>
        <p:spPr>
          <a:xfrm>
            <a:off x="4193177" y="4515696"/>
            <a:ext cx="7307819" cy="1307987"/>
          </a:xfrm>
          <a:prstGeom prst="rect">
            <a:avLst/>
          </a:prstGeom>
        </p:spPr>
        <p:txBody>
          <a:bodyPr wrap="square">
            <a:spAutoFit/>
          </a:bodyPr>
          <a:lstStyle/>
          <a:p>
            <a:pPr>
              <a:lnSpc>
                <a:spcPct val="150000"/>
              </a:lnSpc>
            </a:pPr>
            <a:r>
              <a:rPr lang="en-CN" sz="2800" dirty="0"/>
              <a:t>随之而来的</a:t>
            </a:r>
            <a:r>
              <a:rPr lang="en-CN" sz="2800" dirty="0">
                <a:solidFill>
                  <a:srgbClr val="C00000"/>
                </a:solidFill>
              </a:rPr>
              <a:t>问题</a:t>
            </a:r>
            <a:r>
              <a:rPr lang="zh-CN" altLang="en-US" sz="2800" dirty="0"/>
              <a:t>：</a:t>
            </a:r>
            <a:endParaRPr lang="en-US" altLang="zh-CN" sz="2800" dirty="0"/>
          </a:p>
          <a:p>
            <a:pPr>
              <a:lnSpc>
                <a:spcPct val="150000"/>
              </a:lnSpc>
            </a:pPr>
            <a:r>
              <a:rPr lang="en-US" altLang="zh-CN" sz="2800" dirty="0"/>
              <a:t>1</a:t>
            </a:r>
            <a:r>
              <a:rPr lang="zh-CN" altLang="en-US" sz="2800" dirty="0"/>
              <a:t>、什么是树干？树枝？树叶？</a:t>
            </a:r>
            <a:endParaRPr lang="en-CN" sz="2800" dirty="0"/>
          </a:p>
        </p:txBody>
      </p:sp>
      <p:sp>
        <p:nvSpPr>
          <p:cNvPr id="10" name="Rectangle 9">
            <a:extLst>
              <a:ext uri="{FF2B5EF4-FFF2-40B4-BE49-F238E27FC236}">
                <a16:creationId xmlns:a16="http://schemas.microsoft.com/office/drawing/2014/main" id="{19C2EF21-002D-4C46-94DC-FC71DDBE8B85}"/>
              </a:ext>
            </a:extLst>
          </p:cNvPr>
          <p:cNvSpPr/>
          <p:nvPr/>
        </p:nvSpPr>
        <p:spPr>
          <a:xfrm>
            <a:off x="4193177" y="5713084"/>
            <a:ext cx="7307819" cy="658385"/>
          </a:xfrm>
          <a:prstGeom prst="rect">
            <a:avLst/>
          </a:prstGeom>
        </p:spPr>
        <p:txBody>
          <a:bodyPr wrap="square">
            <a:spAutoFit/>
          </a:bodyPr>
          <a:lstStyle/>
          <a:p>
            <a:pPr>
              <a:lnSpc>
                <a:spcPct val="150000"/>
              </a:lnSpc>
            </a:pPr>
            <a:r>
              <a:rPr lang="en-US" altLang="zh-CN" sz="2800" dirty="0"/>
              <a:t>2</a:t>
            </a:r>
            <a:r>
              <a:rPr lang="zh-CN" altLang="en-US" sz="2800" dirty="0"/>
              <a:t>、判断右边的图片</a:t>
            </a:r>
            <a:r>
              <a:rPr lang="zh-CN" altLang="en-CN" sz="2800" dirty="0"/>
              <a:t>不是树</a:t>
            </a:r>
            <a:endParaRPr lang="en-CN" sz="2800" dirty="0"/>
          </a:p>
        </p:txBody>
      </p:sp>
      <p:pic>
        <p:nvPicPr>
          <p:cNvPr id="9" name="Picture 8">
            <a:extLst>
              <a:ext uri="{FF2B5EF4-FFF2-40B4-BE49-F238E27FC236}">
                <a16:creationId xmlns:a16="http://schemas.microsoft.com/office/drawing/2014/main" id="{1A4A1AB0-7545-2B4E-8689-9F57C9CE8E43}"/>
              </a:ext>
            </a:extLst>
          </p:cNvPr>
          <p:cNvPicPr>
            <a:picLocks noChangeAspect="1"/>
          </p:cNvPicPr>
          <p:nvPr/>
        </p:nvPicPr>
        <p:blipFill rotWithShape="1">
          <a:blip r:embed="rId4"/>
          <a:srcRect t="6516" r="5746"/>
          <a:stretch/>
        </p:blipFill>
        <p:spPr>
          <a:xfrm>
            <a:off x="9431282" y="3935107"/>
            <a:ext cx="1959972" cy="2074742"/>
          </a:xfrm>
          <a:prstGeom prst="rect">
            <a:avLst/>
          </a:prstGeom>
        </p:spPr>
      </p:pic>
    </p:spTree>
    <p:extLst>
      <p:ext uri="{BB962C8B-B14F-4D97-AF65-F5344CB8AC3E}">
        <p14:creationId xmlns:p14="http://schemas.microsoft.com/office/powerpoint/2010/main" val="2190582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116208" cy="426497"/>
          </a:xfrm>
        </p:spPr>
        <p:txBody>
          <a:bodyPr/>
          <a:lstStyle/>
          <a:p>
            <a:pPr marL="0" indent="0">
              <a:buNone/>
            </a:pPr>
            <a:r>
              <a:rPr lang="en-US" altLang="zh-CN" sz="4000" dirty="0"/>
              <a:t>1.2</a:t>
            </a:r>
            <a:r>
              <a:rPr lang="zh-CN" altLang="en-US" sz="4000" dirty="0"/>
              <a:t>、机器学习的定义</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961902" y="876204"/>
            <a:ext cx="5520673"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非</a:t>
            </a:r>
            <a:r>
              <a:rPr lang="zh-CN" altLang="en-CN" sz="3200" spc="-10" dirty="0">
                <a:solidFill>
                  <a:srgbClr val="7030A0"/>
                </a:solidFill>
                <a:latin typeface="+mn-ea"/>
              </a:rPr>
              <a:t>显著式</a:t>
            </a:r>
            <a:r>
              <a:rPr lang="zh-CN" altLang="en-US" sz="3200" spc="-10" dirty="0">
                <a:solidFill>
                  <a:srgbClr val="7030A0"/>
                </a:solidFill>
                <a:latin typeface="+mn-ea"/>
              </a:rPr>
              <a:t>编程</a:t>
            </a:r>
            <a:endParaRPr lang="en-US" altLang="zh-CN" sz="3200" spc="-10" dirty="0">
              <a:latin typeface="+mn-ea"/>
            </a:endParaRPr>
          </a:p>
        </p:txBody>
      </p:sp>
      <p:sp>
        <p:nvSpPr>
          <p:cNvPr id="2" name="Rectangle 1">
            <a:extLst>
              <a:ext uri="{FF2B5EF4-FFF2-40B4-BE49-F238E27FC236}">
                <a16:creationId xmlns:a16="http://schemas.microsoft.com/office/drawing/2014/main" id="{3090A67F-D027-D345-BBDA-643789F9E32A}"/>
              </a:ext>
            </a:extLst>
          </p:cNvPr>
          <p:cNvSpPr/>
          <p:nvPr/>
        </p:nvSpPr>
        <p:spPr>
          <a:xfrm>
            <a:off x="961902" y="1430132"/>
            <a:ext cx="10792776" cy="661656"/>
          </a:xfrm>
          <a:prstGeom prst="rect">
            <a:avLst/>
          </a:prstGeom>
        </p:spPr>
        <p:txBody>
          <a:bodyPr wrap="square">
            <a:spAutoFit/>
          </a:bodyPr>
          <a:lstStyle/>
          <a:p>
            <a:pPr>
              <a:lnSpc>
                <a:spcPct val="150000"/>
              </a:lnSpc>
            </a:pPr>
            <a:r>
              <a:rPr lang="zh-CN" altLang="en-US" sz="2800" dirty="0"/>
              <a:t>     </a:t>
            </a:r>
            <a:r>
              <a:rPr lang="zh-CN" altLang="en-US" sz="2800" b="1" dirty="0"/>
              <a:t>无需人为</a:t>
            </a:r>
            <a:r>
              <a:rPr lang="zh-CN" altLang="en-US" sz="2800" dirty="0"/>
              <a:t>给出所有的步骤和</a:t>
            </a:r>
            <a:r>
              <a:rPr lang="zh-CN" altLang="en-US" sz="2800" b="1" dirty="0"/>
              <a:t>约束</a:t>
            </a:r>
            <a:r>
              <a:rPr lang="zh-CN" altLang="en-US" sz="2800" dirty="0"/>
              <a:t>计算机必须总结什么规律</a:t>
            </a:r>
            <a:endParaRPr lang="en-CN" sz="2800" dirty="0"/>
          </a:p>
        </p:txBody>
      </p:sp>
      <p:pic>
        <p:nvPicPr>
          <p:cNvPr id="12290" name="Picture 2" descr="Tree of Life - Origins">
            <a:extLst>
              <a:ext uri="{FF2B5EF4-FFF2-40B4-BE49-F238E27FC236}">
                <a16:creationId xmlns:a16="http://schemas.microsoft.com/office/drawing/2014/main" id="{F22125B7-39F6-054F-81EC-8898D71438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191" y="2240450"/>
            <a:ext cx="2958469" cy="160057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79B05E9-5AAA-6248-9829-6E6A4433AAE9}"/>
              </a:ext>
            </a:extLst>
          </p:cNvPr>
          <p:cNvPicPr>
            <a:picLocks noChangeAspect="1"/>
          </p:cNvPicPr>
          <p:nvPr/>
        </p:nvPicPr>
        <p:blipFill rotWithShape="1">
          <a:blip r:embed="rId4"/>
          <a:srcRect t="6516" r="5746"/>
          <a:stretch/>
        </p:blipFill>
        <p:spPr>
          <a:xfrm>
            <a:off x="2482149" y="3453089"/>
            <a:ext cx="1240089" cy="1312705"/>
          </a:xfrm>
          <a:prstGeom prst="rect">
            <a:avLst/>
          </a:prstGeom>
        </p:spPr>
      </p:pic>
      <p:pic>
        <p:nvPicPr>
          <p:cNvPr id="11" name="Picture 10">
            <a:extLst>
              <a:ext uri="{FF2B5EF4-FFF2-40B4-BE49-F238E27FC236}">
                <a16:creationId xmlns:a16="http://schemas.microsoft.com/office/drawing/2014/main" id="{21D26184-7107-4944-AD17-5E280E03DBD5}"/>
              </a:ext>
            </a:extLst>
          </p:cNvPr>
          <p:cNvPicPr>
            <a:picLocks noChangeAspect="1"/>
          </p:cNvPicPr>
          <p:nvPr/>
        </p:nvPicPr>
        <p:blipFill>
          <a:blip r:embed="rId5"/>
          <a:stretch>
            <a:fillRect/>
          </a:stretch>
        </p:blipFill>
        <p:spPr>
          <a:xfrm>
            <a:off x="696909" y="3866171"/>
            <a:ext cx="1641662" cy="1548150"/>
          </a:xfrm>
          <a:prstGeom prst="rect">
            <a:avLst/>
          </a:prstGeom>
        </p:spPr>
      </p:pic>
      <p:pic>
        <p:nvPicPr>
          <p:cNvPr id="12" name="Picture 11">
            <a:extLst>
              <a:ext uri="{FF2B5EF4-FFF2-40B4-BE49-F238E27FC236}">
                <a16:creationId xmlns:a16="http://schemas.microsoft.com/office/drawing/2014/main" id="{2686FE12-19FC-2541-BDE4-A1466B334E4D}"/>
              </a:ext>
            </a:extLst>
          </p:cNvPr>
          <p:cNvPicPr>
            <a:picLocks noChangeAspect="1"/>
          </p:cNvPicPr>
          <p:nvPr/>
        </p:nvPicPr>
        <p:blipFill>
          <a:blip r:embed="rId6"/>
          <a:stretch>
            <a:fillRect/>
          </a:stretch>
        </p:blipFill>
        <p:spPr>
          <a:xfrm>
            <a:off x="2338571" y="4788190"/>
            <a:ext cx="1688372" cy="1252261"/>
          </a:xfrm>
          <a:prstGeom prst="rect">
            <a:avLst/>
          </a:prstGeom>
        </p:spPr>
      </p:pic>
      <p:cxnSp>
        <p:nvCxnSpPr>
          <p:cNvPr id="16" name="Straight Arrow Connector 15">
            <a:extLst>
              <a:ext uri="{FF2B5EF4-FFF2-40B4-BE49-F238E27FC236}">
                <a16:creationId xmlns:a16="http://schemas.microsoft.com/office/drawing/2014/main" id="{27037D4C-696A-0146-B091-539AFE233C2F}"/>
              </a:ext>
            </a:extLst>
          </p:cNvPr>
          <p:cNvCxnSpPr>
            <a:cxnSpLocks/>
          </p:cNvCxnSpPr>
          <p:nvPr/>
        </p:nvCxnSpPr>
        <p:spPr>
          <a:xfrm>
            <a:off x="3837935" y="4109441"/>
            <a:ext cx="7853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120095E5-E411-B046-8E54-7038C34B1F23}"/>
              </a:ext>
            </a:extLst>
          </p:cNvPr>
          <p:cNvPicPr>
            <a:picLocks noChangeAspect="1"/>
          </p:cNvPicPr>
          <p:nvPr/>
        </p:nvPicPr>
        <p:blipFill>
          <a:blip r:embed="rId7"/>
          <a:stretch>
            <a:fillRect/>
          </a:stretch>
        </p:blipFill>
        <p:spPr>
          <a:xfrm>
            <a:off x="4821659" y="3040739"/>
            <a:ext cx="2387600" cy="2120900"/>
          </a:xfrm>
          <a:prstGeom prst="rect">
            <a:avLst/>
          </a:prstGeom>
        </p:spPr>
      </p:pic>
      <p:cxnSp>
        <p:nvCxnSpPr>
          <p:cNvPr id="14" name="Straight Arrow Connector 13">
            <a:extLst>
              <a:ext uri="{FF2B5EF4-FFF2-40B4-BE49-F238E27FC236}">
                <a16:creationId xmlns:a16="http://schemas.microsoft.com/office/drawing/2014/main" id="{0B076864-1292-1642-B98F-CDB5C6CB1088}"/>
              </a:ext>
            </a:extLst>
          </p:cNvPr>
          <p:cNvCxnSpPr>
            <a:cxnSpLocks/>
          </p:cNvCxnSpPr>
          <p:nvPr/>
        </p:nvCxnSpPr>
        <p:spPr>
          <a:xfrm>
            <a:off x="7371357" y="4109441"/>
            <a:ext cx="7853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E3EA5FB-5313-D941-B6FD-8E407BAA1A94}"/>
              </a:ext>
            </a:extLst>
          </p:cNvPr>
          <p:cNvSpPr/>
          <p:nvPr/>
        </p:nvSpPr>
        <p:spPr>
          <a:xfrm>
            <a:off x="818942" y="4945056"/>
            <a:ext cx="1397597" cy="1062727"/>
          </a:xfrm>
          <a:prstGeom prst="rect">
            <a:avLst/>
          </a:prstGeom>
        </p:spPr>
        <p:txBody>
          <a:bodyPr wrap="square">
            <a:spAutoFit/>
          </a:bodyPr>
          <a:lstStyle/>
          <a:p>
            <a:pPr>
              <a:lnSpc>
                <a:spcPct val="150000"/>
              </a:lnSpc>
            </a:pPr>
            <a:r>
              <a:rPr lang="en-US" sz="4800" dirty="0"/>
              <a:t>……</a:t>
            </a:r>
            <a:endParaRPr lang="en-CN" sz="4800" dirty="0"/>
          </a:p>
        </p:txBody>
      </p:sp>
      <p:pic>
        <p:nvPicPr>
          <p:cNvPr id="5" name="Picture 4">
            <a:extLst>
              <a:ext uri="{FF2B5EF4-FFF2-40B4-BE49-F238E27FC236}">
                <a16:creationId xmlns:a16="http://schemas.microsoft.com/office/drawing/2014/main" id="{6E2F9D4B-E0F5-7D40-BA88-D1D859938BA3}"/>
              </a:ext>
            </a:extLst>
          </p:cNvPr>
          <p:cNvPicPr>
            <a:picLocks noChangeAspect="1"/>
          </p:cNvPicPr>
          <p:nvPr/>
        </p:nvPicPr>
        <p:blipFill>
          <a:blip r:embed="rId8"/>
          <a:stretch>
            <a:fillRect/>
          </a:stretch>
        </p:blipFill>
        <p:spPr>
          <a:xfrm>
            <a:off x="8219408" y="4589575"/>
            <a:ext cx="1956577" cy="1400205"/>
          </a:xfrm>
          <a:prstGeom prst="rect">
            <a:avLst/>
          </a:prstGeom>
        </p:spPr>
      </p:pic>
      <p:pic>
        <p:nvPicPr>
          <p:cNvPr id="6" name="Picture 5">
            <a:extLst>
              <a:ext uri="{FF2B5EF4-FFF2-40B4-BE49-F238E27FC236}">
                <a16:creationId xmlns:a16="http://schemas.microsoft.com/office/drawing/2014/main" id="{BD53D0A3-2332-0241-BAFD-2364A13B0D69}"/>
              </a:ext>
            </a:extLst>
          </p:cNvPr>
          <p:cNvPicPr>
            <a:picLocks noChangeAspect="1"/>
          </p:cNvPicPr>
          <p:nvPr/>
        </p:nvPicPr>
        <p:blipFill>
          <a:blip r:embed="rId9"/>
          <a:stretch>
            <a:fillRect/>
          </a:stretch>
        </p:blipFill>
        <p:spPr>
          <a:xfrm>
            <a:off x="8318810" y="2423979"/>
            <a:ext cx="1813727" cy="1845627"/>
          </a:xfrm>
          <a:prstGeom prst="rect">
            <a:avLst/>
          </a:prstGeom>
        </p:spPr>
      </p:pic>
      <p:sp>
        <p:nvSpPr>
          <p:cNvPr id="17" name="Rectangle 16">
            <a:extLst>
              <a:ext uri="{FF2B5EF4-FFF2-40B4-BE49-F238E27FC236}">
                <a16:creationId xmlns:a16="http://schemas.microsoft.com/office/drawing/2014/main" id="{88A4CD3D-E7AA-0844-BE50-25B693B26690}"/>
              </a:ext>
            </a:extLst>
          </p:cNvPr>
          <p:cNvSpPr/>
          <p:nvPr/>
        </p:nvSpPr>
        <p:spPr>
          <a:xfrm>
            <a:off x="10129426" y="3082418"/>
            <a:ext cx="1109039" cy="658385"/>
          </a:xfrm>
          <a:prstGeom prst="rect">
            <a:avLst/>
          </a:prstGeom>
        </p:spPr>
        <p:txBody>
          <a:bodyPr wrap="square">
            <a:spAutoFit/>
          </a:bodyPr>
          <a:lstStyle/>
          <a:p>
            <a:pPr>
              <a:lnSpc>
                <a:spcPct val="150000"/>
              </a:lnSpc>
            </a:pPr>
            <a:r>
              <a:rPr lang="en-US" altLang="zh-CN" sz="2800" dirty="0"/>
              <a:t>Tree</a:t>
            </a:r>
            <a:endParaRPr lang="en-CN" sz="2800" dirty="0"/>
          </a:p>
        </p:txBody>
      </p:sp>
      <p:sp>
        <p:nvSpPr>
          <p:cNvPr id="18" name="Rectangle 17">
            <a:extLst>
              <a:ext uri="{FF2B5EF4-FFF2-40B4-BE49-F238E27FC236}">
                <a16:creationId xmlns:a16="http://schemas.microsoft.com/office/drawing/2014/main" id="{0E8DD6C9-8622-1444-8C80-DF9E6F541C0B}"/>
              </a:ext>
            </a:extLst>
          </p:cNvPr>
          <p:cNvSpPr/>
          <p:nvPr/>
        </p:nvSpPr>
        <p:spPr>
          <a:xfrm>
            <a:off x="10175985" y="4873038"/>
            <a:ext cx="1636434" cy="658385"/>
          </a:xfrm>
          <a:prstGeom prst="rect">
            <a:avLst/>
          </a:prstGeom>
        </p:spPr>
        <p:txBody>
          <a:bodyPr wrap="square">
            <a:spAutoFit/>
          </a:bodyPr>
          <a:lstStyle/>
          <a:p>
            <a:pPr>
              <a:lnSpc>
                <a:spcPct val="150000"/>
              </a:lnSpc>
            </a:pPr>
            <a:r>
              <a:rPr lang="en-US" altLang="zh-CN" sz="2800" dirty="0"/>
              <a:t>Not tree</a:t>
            </a:r>
            <a:endParaRPr lang="en-CN" sz="2800" dirty="0"/>
          </a:p>
        </p:txBody>
      </p:sp>
    </p:spTree>
    <p:extLst>
      <p:ext uri="{BB962C8B-B14F-4D97-AF65-F5344CB8AC3E}">
        <p14:creationId xmlns:p14="http://schemas.microsoft.com/office/powerpoint/2010/main" val="31778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blinds(horizontal)">
                                      <p:cBhvr>
                                        <p:cTn id="7" dur="500"/>
                                        <p:tgtEl>
                                          <p:spTgt spid="12290"/>
                                        </p:tgtEl>
                                      </p:cBhvr>
                                    </p:animEffect>
                                  </p:childTnLst>
                                </p:cTn>
                              </p:par>
                              <p:par>
                                <p:cTn id="8" presetID="3" presetClass="entr" presetSubtype="1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linds(horizontal)">
                                      <p:cBhvr>
                                        <p:cTn id="10" dur="500"/>
                                        <p:tgtEl>
                                          <p:spTgt spid="13"/>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blinds(horizontal)">
                                      <p:cBhvr>
                                        <p:cTn id="45" dur="500"/>
                                        <p:tgtEl>
                                          <p:spTgt spid="5"/>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blinds(horizontal)">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a:t>
            </a:r>
            <a:r>
              <a:rPr lang="en-US" altLang="zh-CN" sz="3200" spc="-10" dirty="0">
                <a:latin typeface="+mn-ea"/>
              </a:rPr>
              <a:t>1998</a:t>
            </a:r>
            <a:r>
              <a:rPr lang="zh-CN" altLang="en-US" sz="3200" spc="-10" dirty="0">
                <a:latin typeface="+mn-ea"/>
              </a:rPr>
              <a:t>年</a:t>
            </a:r>
            <a:r>
              <a:rPr lang="en-CN" altLang="zh-CN" sz="3200" spc="-10" dirty="0">
                <a:latin typeface="+mn-ea"/>
              </a:rPr>
              <a:t>Tom Mitchell</a:t>
            </a:r>
            <a:r>
              <a:rPr lang="zh-CN" altLang="en-US" sz="3200" spc="-10" dirty="0">
                <a:latin typeface="+mn-ea"/>
              </a:rPr>
              <a:t>定义机器学习为</a:t>
            </a:r>
            <a:endParaRPr lang="en-US" altLang="zh-CN" sz="3200" spc="-10" dirty="0">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289828" cy="426497"/>
          </a:xfrm>
        </p:spPr>
        <p:txBody>
          <a:bodyPr/>
          <a:lstStyle/>
          <a:p>
            <a:pPr marL="0" indent="0">
              <a:buNone/>
            </a:pPr>
            <a:r>
              <a:rPr lang="en-US" altLang="zh-CN" sz="4000" dirty="0"/>
              <a:t>1.2</a:t>
            </a:r>
            <a:r>
              <a:rPr lang="zh-CN" altLang="en-US" sz="4000" dirty="0"/>
              <a:t>、机器学习的定义</a:t>
            </a:r>
          </a:p>
        </p:txBody>
      </p:sp>
      <p:sp>
        <p:nvSpPr>
          <p:cNvPr id="5" name="文本框 119">
            <a:extLst>
              <a:ext uri="{FF2B5EF4-FFF2-40B4-BE49-F238E27FC236}">
                <a16:creationId xmlns:a16="http://schemas.microsoft.com/office/drawing/2014/main" id="{5F4B2E79-623B-BF4F-B936-BB207E5342C5}"/>
              </a:ext>
            </a:extLst>
          </p:cNvPr>
          <p:cNvSpPr txBox="1"/>
          <p:nvPr/>
        </p:nvSpPr>
        <p:spPr>
          <a:xfrm>
            <a:off x="424856" y="1788936"/>
            <a:ext cx="8418202" cy="1827552"/>
          </a:xfrm>
          <a:prstGeom prst="rect">
            <a:avLst/>
          </a:prstGeom>
          <a:solidFill>
            <a:schemeClr val="accent5">
              <a:lumMod val="20000"/>
              <a:lumOff val="80000"/>
            </a:schemeClr>
          </a:solidFill>
          <a:ln w="66675">
            <a:solidFill>
              <a:schemeClr val="accent1"/>
            </a:solidFill>
          </a:ln>
        </p:spPr>
        <p:txBody>
          <a:bodyPr wrap="square" rtlCol="0">
            <a:spAutoFit/>
          </a:bodyPr>
          <a:lstStyle/>
          <a:p>
            <a:pPr>
              <a:lnSpc>
                <a:spcPct val="120000"/>
              </a:lnSpc>
            </a:pPr>
            <a:r>
              <a:rPr lang="zh-CN" altLang="en-US" sz="2400" spc="-10" dirty="0">
                <a:solidFill>
                  <a:schemeClr val="accent1">
                    <a:lumMod val="50000"/>
                  </a:schemeClr>
                </a:solidFill>
                <a:latin typeface="+mn-ea"/>
              </a:rPr>
              <a:t>      </a:t>
            </a:r>
            <a:r>
              <a:rPr lang="en-US" altLang="zh-CN" sz="2400" spc="-10" dirty="0">
                <a:solidFill>
                  <a:schemeClr val="accent1">
                    <a:lumMod val="50000"/>
                  </a:schemeClr>
                </a:solidFill>
                <a:latin typeface="+mn-ea"/>
              </a:rPr>
              <a:t>A computer program is said to learn from experience E with respect to some class of tasks T and performance measure P, if its performance at tasks in T, as measured by P, improves with experience E.</a:t>
            </a:r>
          </a:p>
        </p:txBody>
      </p:sp>
      <p:sp>
        <p:nvSpPr>
          <p:cNvPr id="2" name="Rectangle 1">
            <a:extLst>
              <a:ext uri="{FF2B5EF4-FFF2-40B4-BE49-F238E27FC236}">
                <a16:creationId xmlns:a16="http://schemas.microsoft.com/office/drawing/2014/main" id="{CA1CC8E6-C292-4947-98D2-3618BA7D9338}"/>
              </a:ext>
            </a:extLst>
          </p:cNvPr>
          <p:cNvSpPr/>
          <p:nvPr/>
        </p:nvSpPr>
        <p:spPr>
          <a:xfrm>
            <a:off x="8879984" y="5487680"/>
            <a:ext cx="2958778" cy="646331"/>
          </a:xfrm>
          <a:prstGeom prst="rect">
            <a:avLst/>
          </a:prstGeom>
        </p:spPr>
        <p:txBody>
          <a:bodyPr wrap="square">
            <a:spAutoFit/>
          </a:bodyPr>
          <a:lstStyle/>
          <a:p>
            <a:r>
              <a:rPr lang="zh-CN" altLang="en-US" spc="-10" dirty="0">
                <a:solidFill>
                  <a:schemeClr val="accent1">
                    <a:lumMod val="75000"/>
                  </a:schemeClr>
                </a:solidFill>
                <a:latin typeface="+mn-ea"/>
              </a:rPr>
              <a:t>      </a:t>
            </a:r>
            <a:r>
              <a:rPr lang="zh-CN" altLang="en-CN" spc="-10" dirty="0">
                <a:solidFill>
                  <a:schemeClr val="accent1">
                    <a:lumMod val="75000"/>
                  </a:schemeClr>
                </a:solidFill>
                <a:latin typeface="+mn-ea"/>
              </a:rPr>
              <a:t>机器学习</a:t>
            </a:r>
            <a:r>
              <a:rPr lang="zh-CN" altLang="en-US" spc="-10" dirty="0">
                <a:solidFill>
                  <a:schemeClr val="accent1">
                    <a:lumMod val="75000"/>
                  </a:schemeClr>
                </a:solidFill>
                <a:latin typeface="+mn-ea"/>
              </a:rPr>
              <a:t>领域第一本成熟的教科书</a:t>
            </a:r>
            <a:endParaRPr lang="en-CN" dirty="0">
              <a:solidFill>
                <a:schemeClr val="accent1">
                  <a:lumMod val="75000"/>
                </a:schemeClr>
              </a:solidFill>
            </a:endParaRPr>
          </a:p>
        </p:txBody>
      </p:sp>
      <p:sp>
        <p:nvSpPr>
          <p:cNvPr id="24" name="文本框 119">
            <a:extLst>
              <a:ext uri="{FF2B5EF4-FFF2-40B4-BE49-F238E27FC236}">
                <a16:creationId xmlns:a16="http://schemas.microsoft.com/office/drawing/2014/main" id="{B2A81A89-D542-E24B-BFE6-6DDC7B023214}"/>
              </a:ext>
            </a:extLst>
          </p:cNvPr>
          <p:cNvSpPr txBox="1"/>
          <p:nvPr/>
        </p:nvSpPr>
        <p:spPr>
          <a:xfrm>
            <a:off x="440514" y="3979181"/>
            <a:ext cx="8418202" cy="2116733"/>
          </a:xfrm>
          <a:prstGeom prst="rect">
            <a:avLst/>
          </a:prstGeom>
          <a:solidFill>
            <a:schemeClr val="accent5">
              <a:lumMod val="20000"/>
              <a:lumOff val="80000"/>
            </a:schemeClr>
          </a:solidFill>
          <a:ln w="66675">
            <a:solidFill>
              <a:schemeClr val="accent1"/>
            </a:solidFill>
          </a:ln>
        </p:spPr>
        <p:txBody>
          <a:bodyPr wrap="square" rtlCol="0">
            <a:spAutoFit/>
          </a:bodyPr>
          <a:lstStyle/>
          <a:p>
            <a:pPr>
              <a:lnSpc>
                <a:spcPct val="120000"/>
              </a:lnSpc>
            </a:pPr>
            <a:r>
              <a:rPr lang="zh-CN" altLang="en-US" sz="2800" spc="-10" dirty="0">
                <a:solidFill>
                  <a:schemeClr val="accent1">
                    <a:lumMod val="50000"/>
                  </a:schemeClr>
                </a:solidFill>
                <a:latin typeface="+mn-ea"/>
              </a:rPr>
              <a:t>      一个计算机程序被称为可学习，是指它能够针对某个</a:t>
            </a:r>
            <a:r>
              <a:rPr lang="zh-CN" altLang="en-US" sz="2800" b="1" spc="-10" dirty="0">
                <a:solidFill>
                  <a:srgbClr val="FF0000"/>
                </a:solidFill>
                <a:latin typeface="+mn-ea"/>
              </a:rPr>
              <a:t>任务</a:t>
            </a:r>
            <a:r>
              <a:rPr lang="en-US" altLang="zh-CN" sz="2800" b="1" spc="-10" dirty="0">
                <a:solidFill>
                  <a:srgbClr val="FF0000"/>
                </a:solidFill>
                <a:latin typeface="+mn-ea"/>
              </a:rPr>
              <a:t>T</a:t>
            </a:r>
            <a:r>
              <a:rPr lang="zh-CN" altLang="en-US" sz="2800" spc="-10" dirty="0">
                <a:solidFill>
                  <a:schemeClr val="accent1">
                    <a:lumMod val="50000"/>
                  </a:schemeClr>
                </a:solidFill>
                <a:latin typeface="+mn-ea"/>
              </a:rPr>
              <a:t>和某个</a:t>
            </a:r>
            <a:r>
              <a:rPr lang="zh-CN" altLang="en-US" sz="2800" b="1" spc="-10" dirty="0">
                <a:solidFill>
                  <a:srgbClr val="FF0000"/>
                </a:solidFill>
                <a:latin typeface="+mn-ea"/>
              </a:rPr>
              <a:t>性能指标</a:t>
            </a:r>
            <a:r>
              <a:rPr lang="en-US" altLang="zh-CN" sz="2800" b="1" spc="-10" dirty="0">
                <a:solidFill>
                  <a:srgbClr val="FF0000"/>
                </a:solidFill>
                <a:latin typeface="+mn-ea"/>
              </a:rPr>
              <a:t>P</a:t>
            </a:r>
            <a:r>
              <a:rPr lang="zh-CN" altLang="en-US" sz="2800" spc="-10" dirty="0">
                <a:solidFill>
                  <a:schemeClr val="accent1">
                    <a:lumMod val="50000"/>
                  </a:schemeClr>
                </a:solidFill>
                <a:latin typeface="+mn-ea"/>
              </a:rPr>
              <a:t>，从</a:t>
            </a:r>
            <a:r>
              <a:rPr lang="zh-CN" altLang="en-US" sz="2800" b="1" spc="-10" dirty="0">
                <a:solidFill>
                  <a:srgbClr val="FF0000"/>
                </a:solidFill>
                <a:latin typeface="+mn-ea"/>
              </a:rPr>
              <a:t>经验</a:t>
            </a:r>
            <a:r>
              <a:rPr lang="en-US" altLang="zh-CN" sz="2800" b="1" spc="-10" dirty="0">
                <a:solidFill>
                  <a:srgbClr val="FF0000"/>
                </a:solidFill>
                <a:latin typeface="+mn-ea"/>
              </a:rPr>
              <a:t>E</a:t>
            </a:r>
            <a:r>
              <a:rPr lang="zh-CN" altLang="en-US" sz="2800" spc="-10" dirty="0">
                <a:solidFill>
                  <a:schemeClr val="accent1">
                    <a:lumMod val="50000"/>
                  </a:schemeClr>
                </a:solidFill>
                <a:latin typeface="+mn-ea"/>
              </a:rPr>
              <a:t>中学习，并且它在</a:t>
            </a:r>
            <a:r>
              <a:rPr lang="en-US" altLang="zh-CN" sz="2800" spc="-10" dirty="0">
                <a:solidFill>
                  <a:schemeClr val="accent1">
                    <a:lumMod val="50000"/>
                  </a:schemeClr>
                </a:solidFill>
                <a:latin typeface="+mn-ea"/>
              </a:rPr>
              <a:t>T</a:t>
            </a:r>
            <a:r>
              <a:rPr lang="zh-CN" altLang="en-US" sz="2800" spc="-10" dirty="0">
                <a:solidFill>
                  <a:schemeClr val="accent1">
                    <a:lumMod val="50000"/>
                  </a:schemeClr>
                </a:solidFill>
                <a:latin typeface="+mn-ea"/>
              </a:rPr>
              <a:t>上被</a:t>
            </a:r>
            <a:r>
              <a:rPr lang="en-US" altLang="zh-CN" sz="2800" spc="-10" dirty="0">
                <a:solidFill>
                  <a:schemeClr val="accent1">
                    <a:lumMod val="50000"/>
                  </a:schemeClr>
                </a:solidFill>
                <a:latin typeface="+mn-ea"/>
              </a:rPr>
              <a:t>P</a:t>
            </a:r>
            <a:r>
              <a:rPr lang="zh-CN" altLang="en-US" sz="2800" spc="-10" dirty="0">
                <a:solidFill>
                  <a:schemeClr val="accent1">
                    <a:lumMod val="50000"/>
                  </a:schemeClr>
                </a:solidFill>
                <a:latin typeface="+mn-ea"/>
              </a:rPr>
              <a:t>所衡量的性能指标，会随着经验</a:t>
            </a:r>
            <a:r>
              <a:rPr lang="en-US" altLang="zh-CN" sz="2800" spc="-10" dirty="0">
                <a:solidFill>
                  <a:schemeClr val="accent1">
                    <a:lumMod val="50000"/>
                  </a:schemeClr>
                </a:solidFill>
                <a:latin typeface="+mn-ea"/>
              </a:rPr>
              <a:t>E</a:t>
            </a:r>
            <a:r>
              <a:rPr lang="zh-CN" altLang="en-US" sz="2800" spc="-10" dirty="0">
                <a:solidFill>
                  <a:schemeClr val="accent1">
                    <a:lumMod val="50000"/>
                  </a:schemeClr>
                </a:solidFill>
                <a:latin typeface="+mn-ea"/>
              </a:rPr>
              <a:t>的增加而提高。</a:t>
            </a:r>
            <a:endParaRPr lang="en-US" altLang="zh-CN" sz="2800" spc="-10" dirty="0">
              <a:solidFill>
                <a:schemeClr val="accent1">
                  <a:lumMod val="50000"/>
                </a:schemeClr>
              </a:solidFill>
              <a:latin typeface="+mn-ea"/>
            </a:endParaRPr>
          </a:p>
        </p:txBody>
      </p:sp>
      <p:pic>
        <p:nvPicPr>
          <p:cNvPr id="7" name="Picture 6">
            <a:extLst>
              <a:ext uri="{FF2B5EF4-FFF2-40B4-BE49-F238E27FC236}">
                <a16:creationId xmlns:a16="http://schemas.microsoft.com/office/drawing/2014/main" id="{8861A6D5-C44D-004E-A835-B75006D9200F}"/>
              </a:ext>
            </a:extLst>
          </p:cNvPr>
          <p:cNvPicPr>
            <a:picLocks noChangeAspect="1"/>
          </p:cNvPicPr>
          <p:nvPr/>
        </p:nvPicPr>
        <p:blipFill>
          <a:blip r:embed="rId3"/>
          <a:stretch>
            <a:fillRect/>
          </a:stretch>
        </p:blipFill>
        <p:spPr>
          <a:xfrm>
            <a:off x="9102073" y="1715780"/>
            <a:ext cx="2514600" cy="3771900"/>
          </a:xfrm>
          <a:prstGeom prst="rect">
            <a:avLst/>
          </a:prstGeom>
        </p:spPr>
      </p:pic>
    </p:spTree>
    <p:extLst>
      <p:ext uri="{BB962C8B-B14F-4D97-AF65-F5344CB8AC3E}">
        <p14:creationId xmlns:p14="http://schemas.microsoft.com/office/powerpoint/2010/main" val="2555279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255104" cy="426497"/>
          </a:xfrm>
        </p:spPr>
        <p:txBody>
          <a:bodyPr/>
          <a:lstStyle/>
          <a:p>
            <a:pPr marL="0" indent="0">
              <a:buNone/>
            </a:pPr>
            <a:r>
              <a:rPr lang="en-US" altLang="zh-CN" sz="4000" dirty="0"/>
              <a:t>1.2</a:t>
            </a:r>
            <a:r>
              <a:rPr lang="zh-CN" altLang="en-US" sz="4000" dirty="0"/>
              <a:t>、机器学习的定义</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566962" y="910491"/>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举例：</a:t>
            </a:r>
            <a:r>
              <a:rPr lang="zh-CN" altLang="en-CN" sz="3200" spc="-10" dirty="0">
                <a:solidFill>
                  <a:srgbClr val="FF0000"/>
                </a:solidFill>
                <a:latin typeface="+mn-ea"/>
              </a:rPr>
              <a:t>树的</a:t>
            </a:r>
            <a:r>
              <a:rPr lang="zh-CN" altLang="en-US" sz="3200" spc="-10" dirty="0">
                <a:solidFill>
                  <a:srgbClr val="FF0000"/>
                </a:solidFill>
                <a:latin typeface="+mn-ea"/>
              </a:rPr>
              <a:t>识别</a:t>
            </a:r>
            <a:endParaRPr lang="en-US" altLang="zh-CN" sz="3200" spc="-10" dirty="0">
              <a:solidFill>
                <a:srgbClr val="FF0000"/>
              </a:solidFill>
              <a:latin typeface="+mn-ea"/>
            </a:endParaRPr>
          </a:p>
        </p:txBody>
      </p:sp>
      <p:sp>
        <p:nvSpPr>
          <p:cNvPr id="5" name="Rectangle 4">
            <a:extLst>
              <a:ext uri="{FF2B5EF4-FFF2-40B4-BE49-F238E27FC236}">
                <a16:creationId xmlns:a16="http://schemas.microsoft.com/office/drawing/2014/main" id="{D6D70E34-7C85-754F-ABB3-2527D39FA7E9}"/>
              </a:ext>
            </a:extLst>
          </p:cNvPr>
          <p:cNvSpPr/>
          <p:nvPr/>
        </p:nvSpPr>
        <p:spPr>
          <a:xfrm>
            <a:off x="1476067" y="3766493"/>
            <a:ext cx="6941431" cy="661656"/>
          </a:xfrm>
          <a:prstGeom prst="rect">
            <a:avLst/>
          </a:prstGeom>
        </p:spPr>
        <p:txBody>
          <a:bodyPr wrap="square">
            <a:spAutoFit/>
          </a:bodyPr>
          <a:lstStyle/>
          <a:p>
            <a:pPr>
              <a:lnSpc>
                <a:spcPct val="150000"/>
              </a:lnSpc>
            </a:pPr>
            <a:r>
              <a:rPr lang="zh-CN" altLang="en-CN" sz="2800" dirty="0">
                <a:solidFill>
                  <a:schemeClr val="accent1">
                    <a:lumMod val="75000"/>
                  </a:schemeClr>
                </a:solidFill>
              </a:rPr>
              <a:t>任务</a:t>
            </a:r>
            <a:r>
              <a:rPr lang="en-US" altLang="zh-CN" sz="2800" dirty="0">
                <a:solidFill>
                  <a:schemeClr val="accent1">
                    <a:lumMod val="75000"/>
                  </a:schemeClr>
                </a:solidFill>
              </a:rPr>
              <a:t>T</a:t>
            </a:r>
            <a:r>
              <a:rPr lang="zh-CN" altLang="en-US" sz="2800" dirty="0"/>
              <a:t>：</a:t>
            </a:r>
            <a:endParaRPr lang="en-US" altLang="zh-CN" sz="2800" dirty="0"/>
          </a:p>
        </p:txBody>
      </p:sp>
      <p:sp>
        <p:nvSpPr>
          <p:cNvPr id="6" name="Rectangle 5">
            <a:extLst>
              <a:ext uri="{FF2B5EF4-FFF2-40B4-BE49-F238E27FC236}">
                <a16:creationId xmlns:a16="http://schemas.microsoft.com/office/drawing/2014/main" id="{D8E3FB45-A22F-854F-B6A3-EE909390F231}"/>
              </a:ext>
            </a:extLst>
          </p:cNvPr>
          <p:cNvSpPr/>
          <p:nvPr/>
        </p:nvSpPr>
        <p:spPr>
          <a:xfrm>
            <a:off x="1476067" y="4367528"/>
            <a:ext cx="6941431" cy="661656"/>
          </a:xfrm>
          <a:prstGeom prst="rect">
            <a:avLst/>
          </a:prstGeom>
        </p:spPr>
        <p:txBody>
          <a:bodyPr wrap="square">
            <a:spAutoFit/>
          </a:bodyPr>
          <a:lstStyle/>
          <a:p>
            <a:pPr>
              <a:lnSpc>
                <a:spcPct val="150000"/>
              </a:lnSpc>
            </a:pPr>
            <a:r>
              <a:rPr lang="zh-CN" altLang="en-CN" sz="2800" dirty="0">
                <a:solidFill>
                  <a:schemeClr val="accent1">
                    <a:lumMod val="75000"/>
                  </a:schemeClr>
                </a:solidFill>
              </a:rPr>
              <a:t>经验</a:t>
            </a:r>
            <a:r>
              <a:rPr lang="en-US" altLang="zh-CN" sz="2800" dirty="0">
                <a:solidFill>
                  <a:schemeClr val="accent1">
                    <a:lumMod val="75000"/>
                  </a:schemeClr>
                </a:solidFill>
              </a:rPr>
              <a:t>E</a:t>
            </a:r>
            <a:r>
              <a:rPr lang="zh-CN" altLang="en-US" sz="2800" dirty="0"/>
              <a:t>：</a:t>
            </a:r>
            <a:endParaRPr lang="en-US" altLang="zh-CN" sz="2800" dirty="0"/>
          </a:p>
        </p:txBody>
      </p:sp>
      <p:sp>
        <p:nvSpPr>
          <p:cNvPr id="7" name="Rectangle 6">
            <a:extLst>
              <a:ext uri="{FF2B5EF4-FFF2-40B4-BE49-F238E27FC236}">
                <a16:creationId xmlns:a16="http://schemas.microsoft.com/office/drawing/2014/main" id="{14CDD305-6B0D-3D42-8577-AC28FD292F02}"/>
              </a:ext>
            </a:extLst>
          </p:cNvPr>
          <p:cNvSpPr/>
          <p:nvPr/>
        </p:nvSpPr>
        <p:spPr>
          <a:xfrm>
            <a:off x="1455773" y="4917418"/>
            <a:ext cx="8383556" cy="661656"/>
          </a:xfrm>
          <a:prstGeom prst="rect">
            <a:avLst/>
          </a:prstGeom>
        </p:spPr>
        <p:txBody>
          <a:bodyPr wrap="square">
            <a:spAutoFit/>
          </a:bodyPr>
          <a:lstStyle/>
          <a:p>
            <a:pPr>
              <a:lnSpc>
                <a:spcPct val="150000"/>
              </a:lnSpc>
            </a:pPr>
            <a:r>
              <a:rPr lang="zh-CN" altLang="en-CN" sz="2800" dirty="0">
                <a:solidFill>
                  <a:schemeClr val="accent1">
                    <a:lumMod val="75000"/>
                  </a:schemeClr>
                </a:solidFill>
              </a:rPr>
              <a:t>性能</a:t>
            </a:r>
            <a:r>
              <a:rPr lang="en-US" altLang="zh-CN" sz="2800" dirty="0">
                <a:solidFill>
                  <a:schemeClr val="accent1">
                    <a:lumMod val="75000"/>
                  </a:schemeClr>
                </a:solidFill>
              </a:rPr>
              <a:t>P</a:t>
            </a:r>
            <a:r>
              <a:rPr lang="zh-CN" altLang="en-US" sz="2800" dirty="0"/>
              <a:t>：</a:t>
            </a:r>
            <a:endParaRPr lang="en-US" altLang="zh-CN" sz="2800" dirty="0"/>
          </a:p>
        </p:txBody>
      </p:sp>
      <p:sp>
        <p:nvSpPr>
          <p:cNvPr id="8" name="文本框 119">
            <a:extLst>
              <a:ext uri="{FF2B5EF4-FFF2-40B4-BE49-F238E27FC236}">
                <a16:creationId xmlns:a16="http://schemas.microsoft.com/office/drawing/2014/main" id="{A4C5092C-A4E0-C741-9A63-BDB2FFBBF68D}"/>
              </a:ext>
            </a:extLst>
          </p:cNvPr>
          <p:cNvSpPr txBox="1"/>
          <p:nvPr/>
        </p:nvSpPr>
        <p:spPr>
          <a:xfrm>
            <a:off x="500116" y="5663127"/>
            <a:ext cx="11338560" cy="565539"/>
          </a:xfrm>
          <a:prstGeom prst="rect">
            <a:avLst/>
          </a:prstGeom>
          <a:noFill/>
        </p:spPr>
        <p:txBody>
          <a:bodyPr wrap="square" rtlCol="0">
            <a:spAutoFit/>
          </a:bodyPr>
          <a:lstStyle/>
          <a:p>
            <a:pPr>
              <a:lnSpc>
                <a:spcPct val="120000"/>
              </a:lnSpc>
            </a:pPr>
            <a:r>
              <a:rPr lang="zh-CN" altLang="en-US" sz="2800" spc="-10" dirty="0">
                <a:latin typeface="+mn-ea"/>
              </a:rPr>
              <a:t>并且，随着</a:t>
            </a:r>
            <a:r>
              <a:rPr lang="zh-CN" altLang="en-US" sz="2800" b="1" spc="-10" dirty="0">
                <a:solidFill>
                  <a:srgbClr val="FF0000"/>
                </a:solidFill>
                <a:latin typeface="+mn-ea"/>
              </a:rPr>
              <a:t>经验</a:t>
            </a:r>
            <a:r>
              <a:rPr lang="en-US" altLang="zh-CN" sz="2800" b="1" spc="-10" dirty="0">
                <a:solidFill>
                  <a:srgbClr val="FF0000"/>
                </a:solidFill>
                <a:latin typeface="+mn-ea"/>
              </a:rPr>
              <a:t>E</a:t>
            </a:r>
            <a:r>
              <a:rPr lang="zh-CN" altLang="en-US" sz="2800" spc="-10" dirty="0">
                <a:latin typeface="+mn-ea"/>
              </a:rPr>
              <a:t>（输入树的图片）的</a:t>
            </a:r>
            <a:r>
              <a:rPr lang="zh-CN" altLang="en-US" sz="2800" b="1" spc="-10" dirty="0">
                <a:solidFill>
                  <a:srgbClr val="FF0000"/>
                </a:solidFill>
                <a:latin typeface="+mn-ea"/>
              </a:rPr>
              <a:t>增加</a:t>
            </a:r>
            <a:r>
              <a:rPr lang="zh-CN" altLang="en-US" sz="2800" spc="-10" dirty="0">
                <a:latin typeface="+mn-ea"/>
              </a:rPr>
              <a:t>，</a:t>
            </a:r>
            <a:r>
              <a:rPr lang="zh-CN" altLang="en-US" sz="2800" b="1" spc="-10" dirty="0">
                <a:solidFill>
                  <a:srgbClr val="FF0000"/>
                </a:solidFill>
                <a:latin typeface="+mn-ea"/>
              </a:rPr>
              <a:t>性能</a:t>
            </a:r>
            <a:r>
              <a:rPr lang="en-US" altLang="zh-CN" sz="2800" b="1" spc="-10" dirty="0">
                <a:solidFill>
                  <a:srgbClr val="FF0000"/>
                </a:solidFill>
                <a:latin typeface="+mn-ea"/>
              </a:rPr>
              <a:t>P</a:t>
            </a:r>
            <a:r>
              <a:rPr lang="zh-CN" altLang="en-US" sz="2800" spc="-10" dirty="0">
                <a:latin typeface="+mn-ea"/>
              </a:rPr>
              <a:t>（识别率）也会</a:t>
            </a:r>
            <a:r>
              <a:rPr lang="zh-CN" altLang="en-US" sz="2800" b="1" spc="-10" dirty="0">
                <a:solidFill>
                  <a:srgbClr val="FF0000"/>
                </a:solidFill>
                <a:latin typeface="+mn-ea"/>
              </a:rPr>
              <a:t>提高</a:t>
            </a:r>
            <a:endParaRPr lang="en-US" altLang="zh-CN" sz="2800" spc="-10" dirty="0">
              <a:latin typeface="+mn-ea"/>
            </a:endParaRPr>
          </a:p>
        </p:txBody>
      </p:sp>
      <p:pic>
        <p:nvPicPr>
          <p:cNvPr id="9" name="Picture 2" descr="Tree of Life - Origins">
            <a:extLst>
              <a:ext uri="{FF2B5EF4-FFF2-40B4-BE49-F238E27FC236}">
                <a16:creationId xmlns:a16="http://schemas.microsoft.com/office/drawing/2014/main" id="{64D0C575-927B-5942-87E2-917FE259BA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998" y="1748902"/>
            <a:ext cx="1641662" cy="8881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55F8795-8C43-A24D-B012-A8AE555D46DE}"/>
              </a:ext>
            </a:extLst>
          </p:cNvPr>
          <p:cNvPicPr>
            <a:picLocks noChangeAspect="1"/>
          </p:cNvPicPr>
          <p:nvPr/>
        </p:nvPicPr>
        <p:blipFill rotWithShape="1">
          <a:blip r:embed="rId4"/>
          <a:srcRect t="6516" r="5746"/>
          <a:stretch/>
        </p:blipFill>
        <p:spPr>
          <a:xfrm>
            <a:off x="2829673" y="2534128"/>
            <a:ext cx="830036" cy="878640"/>
          </a:xfrm>
          <a:prstGeom prst="rect">
            <a:avLst/>
          </a:prstGeom>
        </p:spPr>
      </p:pic>
      <p:pic>
        <p:nvPicPr>
          <p:cNvPr id="11" name="Picture 10">
            <a:extLst>
              <a:ext uri="{FF2B5EF4-FFF2-40B4-BE49-F238E27FC236}">
                <a16:creationId xmlns:a16="http://schemas.microsoft.com/office/drawing/2014/main" id="{D9AB240F-6512-4249-A7E4-062A6BC1505B}"/>
              </a:ext>
            </a:extLst>
          </p:cNvPr>
          <p:cNvPicPr>
            <a:picLocks noChangeAspect="1"/>
          </p:cNvPicPr>
          <p:nvPr/>
        </p:nvPicPr>
        <p:blipFill>
          <a:blip r:embed="rId5"/>
          <a:stretch>
            <a:fillRect/>
          </a:stretch>
        </p:blipFill>
        <p:spPr>
          <a:xfrm>
            <a:off x="1232920" y="2436143"/>
            <a:ext cx="976653" cy="921021"/>
          </a:xfrm>
          <a:prstGeom prst="rect">
            <a:avLst/>
          </a:prstGeom>
        </p:spPr>
      </p:pic>
      <p:pic>
        <p:nvPicPr>
          <p:cNvPr id="12" name="Picture 11">
            <a:extLst>
              <a:ext uri="{FF2B5EF4-FFF2-40B4-BE49-F238E27FC236}">
                <a16:creationId xmlns:a16="http://schemas.microsoft.com/office/drawing/2014/main" id="{BB67C928-CF17-2647-BDDC-7B3F00B74CA9}"/>
              </a:ext>
            </a:extLst>
          </p:cNvPr>
          <p:cNvPicPr>
            <a:picLocks noChangeAspect="1"/>
          </p:cNvPicPr>
          <p:nvPr/>
        </p:nvPicPr>
        <p:blipFill>
          <a:blip r:embed="rId6"/>
          <a:stretch>
            <a:fillRect/>
          </a:stretch>
        </p:blipFill>
        <p:spPr>
          <a:xfrm>
            <a:off x="2132004" y="2724460"/>
            <a:ext cx="767437" cy="569206"/>
          </a:xfrm>
          <a:prstGeom prst="rect">
            <a:avLst/>
          </a:prstGeom>
        </p:spPr>
      </p:pic>
      <p:cxnSp>
        <p:nvCxnSpPr>
          <p:cNvPr id="13" name="Straight Arrow Connector 12">
            <a:extLst>
              <a:ext uri="{FF2B5EF4-FFF2-40B4-BE49-F238E27FC236}">
                <a16:creationId xmlns:a16="http://schemas.microsoft.com/office/drawing/2014/main" id="{7A1E2CEC-B130-4745-8C91-5B61AD45AED7}"/>
              </a:ext>
            </a:extLst>
          </p:cNvPr>
          <p:cNvCxnSpPr>
            <a:cxnSpLocks/>
          </p:cNvCxnSpPr>
          <p:nvPr/>
        </p:nvCxnSpPr>
        <p:spPr>
          <a:xfrm>
            <a:off x="3837935" y="2905481"/>
            <a:ext cx="7853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5B24FE9F-F9EF-614C-A031-1DA37F0D790B}"/>
              </a:ext>
            </a:extLst>
          </p:cNvPr>
          <p:cNvPicPr>
            <a:picLocks noChangeAspect="1"/>
          </p:cNvPicPr>
          <p:nvPr/>
        </p:nvPicPr>
        <p:blipFill>
          <a:blip r:embed="rId7"/>
          <a:stretch>
            <a:fillRect/>
          </a:stretch>
        </p:blipFill>
        <p:spPr>
          <a:xfrm>
            <a:off x="5361960" y="2292357"/>
            <a:ext cx="1214487" cy="1078826"/>
          </a:xfrm>
          <a:prstGeom prst="rect">
            <a:avLst/>
          </a:prstGeom>
        </p:spPr>
      </p:pic>
      <p:cxnSp>
        <p:nvCxnSpPr>
          <p:cNvPr id="15" name="Straight Arrow Connector 14">
            <a:extLst>
              <a:ext uri="{FF2B5EF4-FFF2-40B4-BE49-F238E27FC236}">
                <a16:creationId xmlns:a16="http://schemas.microsoft.com/office/drawing/2014/main" id="{8FCE59B8-97B7-5D48-A447-8E1628AE86B8}"/>
              </a:ext>
            </a:extLst>
          </p:cNvPr>
          <p:cNvCxnSpPr>
            <a:cxnSpLocks/>
          </p:cNvCxnSpPr>
          <p:nvPr/>
        </p:nvCxnSpPr>
        <p:spPr>
          <a:xfrm>
            <a:off x="7371357" y="2905481"/>
            <a:ext cx="78535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29267311-B314-8B47-9833-D5FD53BBA718}"/>
              </a:ext>
            </a:extLst>
          </p:cNvPr>
          <p:cNvSpPr/>
          <p:nvPr/>
        </p:nvSpPr>
        <p:spPr>
          <a:xfrm>
            <a:off x="1210026" y="2690429"/>
            <a:ext cx="1098192" cy="1062727"/>
          </a:xfrm>
          <a:prstGeom prst="rect">
            <a:avLst/>
          </a:prstGeom>
        </p:spPr>
        <p:txBody>
          <a:bodyPr wrap="square">
            <a:spAutoFit/>
          </a:bodyPr>
          <a:lstStyle/>
          <a:p>
            <a:pPr>
              <a:lnSpc>
                <a:spcPct val="150000"/>
              </a:lnSpc>
            </a:pPr>
            <a:r>
              <a:rPr lang="en-US" sz="4800" dirty="0"/>
              <a:t>……</a:t>
            </a:r>
            <a:endParaRPr lang="en-CN" sz="4800" dirty="0"/>
          </a:p>
        </p:txBody>
      </p:sp>
      <p:pic>
        <p:nvPicPr>
          <p:cNvPr id="17" name="Picture 16">
            <a:extLst>
              <a:ext uri="{FF2B5EF4-FFF2-40B4-BE49-F238E27FC236}">
                <a16:creationId xmlns:a16="http://schemas.microsoft.com/office/drawing/2014/main" id="{C0FD2ED3-8D6C-8447-8E5D-A59096C705D8}"/>
              </a:ext>
            </a:extLst>
          </p:cNvPr>
          <p:cNvPicPr>
            <a:picLocks noChangeAspect="1"/>
          </p:cNvPicPr>
          <p:nvPr/>
        </p:nvPicPr>
        <p:blipFill>
          <a:blip r:embed="rId8"/>
          <a:stretch>
            <a:fillRect/>
          </a:stretch>
        </p:blipFill>
        <p:spPr>
          <a:xfrm>
            <a:off x="8265650" y="2855479"/>
            <a:ext cx="1098193" cy="785911"/>
          </a:xfrm>
          <a:prstGeom prst="rect">
            <a:avLst/>
          </a:prstGeom>
        </p:spPr>
      </p:pic>
      <p:pic>
        <p:nvPicPr>
          <p:cNvPr id="18" name="Picture 17">
            <a:extLst>
              <a:ext uri="{FF2B5EF4-FFF2-40B4-BE49-F238E27FC236}">
                <a16:creationId xmlns:a16="http://schemas.microsoft.com/office/drawing/2014/main" id="{D68619AF-03EA-3846-8D46-D4E2E2D0B1D9}"/>
              </a:ext>
            </a:extLst>
          </p:cNvPr>
          <p:cNvPicPr>
            <a:picLocks noChangeAspect="1"/>
          </p:cNvPicPr>
          <p:nvPr/>
        </p:nvPicPr>
        <p:blipFill>
          <a:blip r:embed="rId9"/>
          <a:stretch>
            <a:fillRect/>
          </a:stretch>
        </p:blipFill>
        <p:spPr>
          <a:xfrm>
            <a:off x="8332547" y="1827407"/>
            <a:ext cx="855584" cy="870632"/>
          </a:xfrm>
          <a:prstGeom prst="rect">
            <a:avLst/>
          </a:prstGeom>
        </p:spPr>
      </p:pic>
      <p:sp>
        <p:nvSpPr>
          <p:cNvPr id="19" name="Rectangle 18">
            <a:extLst>
              <a:ext uri="{FF2B5EF4-FFF2-40B4-BE49-F238E27FC236}">
                <a16:creationId xmlns:a16="http://schemas.microsoft.com/office/drawing/2014/main" id="{595B65EE-2995-824D-8647-73E29FDDF7F4}"/>
              </a:ext>
            </a:extLst>
          </p:cNvPr>
          <p:cNvSpPr/>
          <p:nvPr/>
        </p:nvSpPr>
        <p:spPr>
          <a:xfrm>
            <a:off x="9621465" y="1875743"/>
            <a:ext cx="1109039" cy="658385"/>
          </a:xfrm>
          <a:prstGeom prst="rect">
            <a:avLst/>
          </a:prstGeom>
        </p:spPr>
        <p:txBody>
          <a:bodyPr wrap="square">
            <a:spAutoFit/>
          </a:bodyPr>
          <a:lstStyle/>
          <a:p>
            <a:pPr>
              <a:lnSpc>
                <a:spcPct val="150000"/>
              </a:lnSpc>
            </a:pPr>
            <a:r>
              <a:rPr lang="en-US" altLang="zh-CN" sz="2800" dirty="0"/>
              <a:t>Tree</a:t>
            </a:r>
            <a:endParaRPr lang="en-CN" sz="2800" dirty="0"/>
          </a:p>
        </p:txBody>
      </p:sp>
      <p:sp>
        <p:nvSpPr>
          <p:cNvPr id="20" name="Rectangle 19">
            <a:extLst>
              <a:ext uri="{FF2B5EF4-FFF2-40B4-BE49-F238E27FC236}">
                <a16:creationId xmlns:a16="http://schemas.microsoft.com/office/drawing/2014/main" id="{20D612E3-1F50-2D41-931A-4454ABEA40AC}"/>
              </a:ext>
            </a:extLst>
          </p:cNvPr>
          <p:cNvSpPr/>
          <p:nvPr/>
        </p:nvSpPr>
        <p:spPr>
          <a:xfrm>
            <a:off x="9679645" y="2838436"/>
            <a:ext cx="1636434" cy="658385"/>
          </a:xfrm>
          <a:prstGeom prst="rect">
            <a:avLst/>
          </a:prstGeom>
        </p:spPr>
        <p:txBody>
          <a:bodyPr wrap="square">
            <a:spAutoFit/>
          </a:bodyPr>
          <a:lstStyle/>
          <a:p>
            <a:pPr>
              <a:lnSpc>
                <a:spcPct val="150000"/>
              </a:lnSpc>
            </a:pPr>
            <a:r>
              <a:rPr lang="en-US" altLang="zh-CN" sz="2800" dirty="0"/>
              <a:t>Not tree</a:t>
            </a:r>
            <a:endParaRPr lang="en-CN" sz="2800" dirty="0"/>
          </a:p>
        </p:txBody>
      </p:sp>
      <p:sp>
        <p:nvSpPr>
          <p:cNvPr id="22" name="Rectangle 21">
            <a:extLst>
              <a:ext uri="{FF2B5EF4-FFF2-40B4-BE49-F238E27FC236}">
                <a16:creationId xmlns:a16="http://schemas.microsoft.com/office/drawing/2014/main" id="{4FBAA1BC-67E9-D943-9277-899A36AEF4CA}"/>
              </a:ext>
            </a:extLst>
          </p:cNvPr>
          <p:cNvSpPr/>
          <p:nvPr/>
        </p:nvSpPr>
        <p:spPr>
          <a:xfrm>
            <a:off x="2757829" y="3782935"/>
            <a:ext cx="5872418" cy="661656"/>
          </a:xfrm>
          <a:prstGeom prst="rect">
            <a:avLst/>
          </a:prstGeom>
        </p:spPr>
        <p:txBody>
          <a:bodyPr wrap="square">
            <a:spAutoFit/>
          </a:bodyPr>
          <a:lstStyle/>
          <a:p>
            <a:pPr>
              <a:lnSpc>
                <a:spcPct val="150000"/>
              </a:lnSpc>
            </a:pPr>
            <a:r>
              <a:rPr lang="zh-CN" altLang="en-CN" sz="2800" dirty="0"/>
              <a:t>编写</a:t>
            </a:r>
            <a:r>
              <a:rPr lang="zh-CN" altLang="en-US" sz="2800" dirty="0"/>
              <a:t>计算机程序识别树的图片</a:t>
            </a:r>
            <a:endParaRPr lang="en-US" altLang="zh-CN" sz="2800" dirty="0"/>
          </a:p>
        </p:txBody>
      </p:sp>
      <p:sp>
        <p:nvSpPr>
          <p:cNvPr id="23" name="Rectangle 22">
            <a:extLst>
              <a:ext uri="{FF2B5EF4-FFF2-40B4-BE49-F238E27FC236}">
                <a16:creationId xmlns:a16="http://schemas.microsoft.com/office/drawing/2014/main" id="{86336D4B-19F9-0142-88E6-348065C7728A}"/>
              </a:ext>
            </a:extLst>
          </p:cNvPr>
          <p:cNvSpPr/>
          <p:nvPr/>
        </p:nvSpPr>
        <p:spPr>
          <a:xfrm>
            <a:off x="2741516" y="4352156"/>
            <a:ext cx="5812069" cy="661656"/>
          </a:xfrm>
          <a:prstGeom prst="rect">
            <a:avLst/>
          </a:prstGeom>
        </p:spPr>
        <p:txBody>
          <a:bodyPr wrap="square">
            <a:spAutoFit/>
          </a:bodyPr>
          <a:lstStyle/>
          <a:p>
            <a:pPr>
              <a:lnSpc>
                <a:spcPct val="150000"/>
              </a:lnSpc>
            </a:pPr>
            <a:r>
              <a:rPr lang="zh-CN" altLang="en-US" sz="2800" dirty="0"/>
              <a:t>大量的关于树的图片</a:t>
            </a:r>
            <a:endParaRPr lang="en-US" altLang="zh-CN" sz="2800" dirty="0"/>
          </a:p>
        </p:txBody>
      </p:sp>
      <p:sp>
        <p:nvSpPr>
          <p:cNvPr id="24" name="Rectangle 23">
            <a:extLst>
              <a:ext uri="{FF2B5EF4-FFF2-40B4-BE49-F238E27FC236}">
                <a16:creationId xmlns:a16="http://schemas.microsoft.com/office/drawing/2014/main" id="{F4ACCF7C-DD80-8148-9296-5F79FF134BBA}"/>
              </a:ext>
            </a:extLst>
          </p:cNvPr>
          <p:cNvSpPr/>
          <p:nvPr/>
        </p:nvSpPr>
        <p:spPr>
          <a:xfrm>
            <a:off x="2741516" y="4917418"/>
            <a:ext cx="7233900" cy="661656"/>
          </a:xfrm>
          <a:prstGeom prst="rect">
            <a:avLst/>
          </a:prstGeom>
        </p:spPr>
        <p:txBody>
          <a:bodyPr wrap="square">
            <a:spAutoFit/>
          </a:bodyPr>
          <a:lstStyle/>
          <a:p>
            <a:pPr>
              <a:lnSpc>
                <a:spcPct val="150000"/>
              </a:lnSpc>
            </a:pPr>
            <a:r>
              <a:rPr lang="zh-CN" altLang="en-US" sz="2800" dirty="0"/>
              <a:t>不同算法有不同的指标，如识别的正确率</a:t>
            </a:r>
            <a:endParaRPr lang="en-US" altLang="zh-CN" sz="2800" dirty="0"/>
          </a:p>
        </p:txBody>
      </p:sp>
    </p:spTree>
    <p:extLst>
      <p:ext uri="{BB962C8B-B14F-4D97-AF65-F5344CB8AC3E}">
        <p14:creationId xmlns:p14="http://schemas.microsoft.com/office/powerpoint/2010/main" val="2483687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255104" cy="426497"/>
          </a:xfrm>
        </p:spPr>
        <p:txBody>
          <a:bodyPr/>
          <a:lstStyle/>
          <a:p>
            <a:pPr marL="0" indent="0">
              <a:buNone/>
            </a:pPr>
            <a:r>
              <a:rPr lang="en-US" altLang="zh-CN" sz="4000" dirty="0"/>
              <a:t>1.2</a:t>
            </a:r>
            <a:r>
              <a:rPr lang="zh-CN" altLang="en-US" sz="4000" dirty="0"/>
              <a:t>、机器学习的定义</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974428" y="990985"/>
            <a:ext cx="10795206" cy="181504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chemeClr val="accent1">
                    <a:lumMod val="75000"/>
                  </a:schemeClr>
                </a:solidFill>
                <a:latin typeface="+mn-ea"/>
              </a:rPr>
              <a:t> 测验</a:t>
            </a:r>
            <a:r>
              <a:rPr lang="zh-CN" altLang="en-US" sz="3200" spc="-10" dirty="0">
                <a:latin typeface="+mn-ea"/>
              </a:rPr>
              <a:t>：假设你的</a:t>
            </a:r>
            <a:r>
              <a:rPr lang="en-US" altLang="zh-CN" sz="3200" spc="-10" dirty="0">
                <a:latin typeface="+mn-ea"/>
              </a:rPr>
              <a:t>email</a:t>
            </a:r>
            <a:r>
              <a:rPr lang="zh-CN" altLang="en-US" sz="3200" spc="-10" dirty="0">
                <a:latin typeface="+mn-ea"/>
              </a:rPr>
              <a:t>程序在检测你将哪些邮件标注为垃圾邮件的操作，并基于此学习如何更好地自动过滤垃圾邮件，那么这里的</a:t>
            </a:r>
            <a:r>
              <a:rPr lang="zh-CN" altLang="en-US" sz="3200" spc="-10" dirty="0">
                <a:solidFill>
                  <a:srgbClr val="FF0000"/>
                </a:solidFill>
                <a:latin typeface="+mn-ea"/>
              </a:rPr>
              <a:t>任务</a:t>
            </a:r>
            <a:r>
              <a:rPr lang="en-US" altLang="zh-CN" sz="3200" spc="-10" dirty="0">
                <a:solidFill>
                  <a:srgbClr val="FF0000"/>
                </a:solidFill>
                <a:latin typeface="+mn-ea"/>
              </a:rPr>
              <a:t>T</a:t>
            </a:r>
            <a:r>
              <a:rPr lang="zh-CN" altLang="en-US" sz="3200" spc="-10" dirty="0">
                <a:latin typeface="+mn-ea"/>
              </a:rPr>
              <a:t>指的是什么？</a:t>
            </a:r>
            <a:endParaRPr lang="en-US" altLang="zh-CN" sz="3200" spc="-10" dirty="0">
              <a:latin typeface="+mn-ea"/>
            </a:endParaRPr>
          </a:p>
        </p:txBody>
      </p:sp>
      <p:sp>
        <p:nvSpPr>
          <p:cNvPr id="5" name="文本框 119">
            <a:extLst>
              <a:ext uri="{FF2B5EF4-FFF2-40B4-BE49-F238E27FC236}">
                <a16:creationId xmlns:a16="http://schemas.microsoft.com/office/drawing/2014/main" id="{50BBA108-E337-0048-B8A5-660E050B0F4B}"/>
              </a:ext>
            </a:extLst>
          </p:cNvPr>
          <p:cNvSpPr txBox="1"/>
          <p:nvPr/>
        </p:nvSpPr>
        <p:spPr>
          <a:xfrm>
            <a:off x="1182610" y="3149427"/>
            <a:ext cx="10391082" cy="633187"/>
          </a:xfrm>
          <a:prstGeom prst="rect">
            <a:avLst/>
          </a:prstGeom>
          <a:noFill/>
        </p:spPr>
        <p:txBody>
          <a:bodyPr wrap="square" rtlCol="0">
            <a:spAutoFit/>
          </a:bodyPr>
          <a:lstStyle/>
          <a:p>
            <a:pPr>
              <a:lnSpc>
                <a:spcPct val="120000"/>
              </a:lnSpc>
            </a:pPr>
            <a:r>
              <a:rPr lang="en-US" altLang="zh-CN" sz="3200" spc="-10" dirty="0">
                <a:latin typeface="+mn-ea"/>
              </a:rPr>
              <a:t>A</a:t>
            </a:r>
            <a:r>
              <a:rPr lang="zh-CN" altLang="en-US" sz="3200" spc="-10" dirty="0">
                <a:latin typeface="+mn-ea"/>
              </a:rPr>
              <a:t>、将邮件分为垃圾邮件和非垃圾邮件两类</a:t>
            </a:r>
            <a:endParaRPr lang="en-US" altLang="zh-CN" sz="3200" spc="-10" dirty="0">
              <a:latin typeface="+mn-ea"/>
            </a:endParaRPr>
          </a:p>
        </p:txBody>
      </p:sp>
      <p:sp>
        <p:nvSpPr>
          <p:cNvPr id="6" name="文本框 119">
            <a:extLst>
              <a:ext uri="{FF2B5EF4-FFF2-40B4-BE49-F238E27FC236}">
                <a16:creationId xmlns:a16="http://schemas.microsoft.com/office/drawing/2014/main" id="{625BAD79-B4ED-734B-B443-FDBF035D1D81}"/>
              </a:ext>
            </a:extLst>
          </p:cNvPr>
          <p:cNvSpPr txBox="1"/>
          <p:nvPr/>
        </p:nvSpPr>
        <p:spPr>
          <a:xfrm>
            <a:off x="1182610" y="3895339"/>
            <a:ext cx="10391082" cy="633187"/>
          </a:xfrm>
          <a:prstGeom prst="rect">
            <a:avLst/>
          </a:prstGeom>
          <a:noFill/>
        </p:spPr>
        <p:txBody>
          <a:bodyPr wrap="square" rtlCol="0">
            <a:spAutoFit/>
          </a:bodyPr>
          <a:lstStyle/>
          <a:p>
            <a:pPr>
              <a:lnSpc>
                <a:spcPct val="120000"/>
              </a:lnSpc>
            </a:pPr>
            <a:r>
              <a:rPr lang="en-US" altLang="zh-CN" sz="3200" spc="-10" dirty="0">
                <a:latin typeface="+mn-ea"/>
              </a:rPr>
              <a:t>B</a:t>
            </a:r>
            <a:r>
              <a:rPr lang="zh-CN" altLang="en-US" sz="3200" spc="-10" dirty="0">
                <a:latin typeface="+mn-ea"/>
              </a:rPr>
              <a:t>、检测你标注垃圾邮件的行为</a:t>
            </a:r>
            <a:endParaRPr lang="en-US" altLang="zh-CN" sz="3200" spc="-10" dirty="0">
              <a:latin typeface="+mn-ea"/>
            </a:endParaRPr>
          </a:p>
        </p:txBody>
      </p:sp>
      <p:sp>
        <p:nvSpPr>
          <p:cNvPr id="7" name="文本框 119">
            <a:extLst>
              <a:ext uri="{FF2B5EF4-FFF2-40B4-BE49-F238E27FC236}">
                <a16:creationId xmlns:a16="http://schemas.microsoft.com/office/drawing/2014/main" id="{68E14F9D-2727-2D47-88E5-62FA4227AAAA}"/>
              </a:ext>
            </a:extLst>
          </p:cNvPr>
          <p:cNvSpPr txBox="1"/>
          <p:nvPr/>
        </p:nvSpPr>
        <p:spPr>
          <a:xfrm>
            <a:off x="1182610" y="4632532"/>
            <a:ext cx="10391082" cy="633187"/>
          </a:xfrm>
          <a:prstGeom prst="rect">
            <a:avLst/>
          </a:prstGeom>
          <a:noFill/>
        </p:spPr>
        <p:txBody>
          <a:bodyPr wrap="square" rtlCol="0">
            <a:spAutoFit/>
          </a:bodyPr>
          <a:lstStyle/>
          <a:p>
            <a:pPr>
              <a:lnSpc>
                <a:spcPct val="120000"/>
              </a:lnSpc>
            </a:pPr>
            <a:r>
              <a:rPr lang="en-US" altLang="zh-CN" sz="3200" spc="-10" dirty="0">
                <a:latin typeface="+mn-ea"/>
              </a:rPr>
              <a:t>C</a:t>
            </a:r>
            <a:r>
              <a:rPr lang="zh-CN" altLang="en-US" sz="3200" spc="-10" dirty="0">
                <a:latin typeface="+mn-ea"/>
              </a:rPr>
              <a:t>、正确过滤为垃圾邮件的数量</a:t>
            </a:r>
            <a:endParaRPr lang="en-US" altLang="zh-CN" sz="3200" spc="-10" dirty="0">
              <a:latin typeface="+mn-ea"/>
            </a:endParaRPr>
          </a:p>
        </p:txBody>
      </p:sp>
      <p:sp>
        <p:nvSpPr>
          <p:cNvPr id="8" name="文本框 119">
            <a:extLst>
              <a:ext uri="{FF2B5EF4-FFF2-40B4-BE49-F238E27FC236}">
                <a16:creationId xmlns:a16="http://schemas.microsoft.com/office/drawing/2014/main" id="{65811999-6F7A-3240-8860-8233A4828DB0}"/>
              </a:ext>
            </a:extLst>
          </p:cNvPr>
          <p:cNvSpPr txBox="1"/>
          <p:nvPr/>
        </p:nvSpPr>
        <p:spPr>
          <a:xfrm>
            <a:off x="1182610" y="5369725"/>
            <a:ext cx="10391082" cy="633187"/>
          </a:xfrm>
          <a:prstGeom prst="rect">
            <a:avLst/>
          </a:prstGeom>
          <a:noFill/>
        </p:spPr>
        <p:txBody>
          <a:bodyPr wrap="square" rtlCol="0">
            <a:spAutoFit/>
          </a:bodyPr>
          <a:lstStyle/>
          <a:p>
            <a:pPr>
              <a:lnSpc>
                <a:spcPct val="120000"/>
              </a:lnSpc>
            </a:pPr>
            <a:r>
              <a:rPr lang="en-US" altLang="zh-CN" sz="3200" spc="-10" dirty="0">
                <a:latin typeface="+mn-ea"/>
              </a:rPr>
              <a:t>D</a:t>
            </a:r>
            <a:r>
              <a:rPr lang="zh-CN" altLang="en-US" sz="3200" spc="-10" dirty="0">
                <a:latin typeface="+mn-ea"/>
              </a:rPr>
              <a:t>、以上都不是，这不是一个机器学习问题</a:t>
            </a:r>
            <a:endParaRPr lang="en-US" altLang="zh-CN" sz="3200" spc="-10" dirty="0">
              <a:latin typeface="+mn-ea"/>
            </a:endParaRPr>
          </a:p>
        </p:txBody>
      </p:sp>
      <p:sp>
        <p:nvSpPr>
          <p:cNvPr id="9" name="Text Box 314">
            <a:extLst>
              <a:ext uri="{FF2B5EF4-FFF2-40B4-BE49-F238E27FC236}">
                <a16:creationId xmlns:a16="http://schemas.microsoft.com/office/drawing/2014/main" id="{41319864-A9AD-B84B-9973-4E75FF73EE8A}"/>
              </a:ext>
            </a:extLst>
          </p:cNvPr>
          <p:cNvSpPr txBox="1">
            <a:spLocks noChangeArrowheads="1"/>
          </p:cNvSpPr>
          <p:nvPr/>
        </p:nvSpPr>
        <p:spPr bwMode="auto">
          <a:xfrm>
            <a:off x="566962" y="3077333"/>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406464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734212" y="3224408"/>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能使用机器学习的</a:t>
            </a:r>
            <a:r>
              <a:rPr lang="zh-CN" altLang="en-US" sz="3200" spc="-10" dirty="0">
                <a:solidFill>
                  <a:srgbClr val="FF0000"/>
                </a:solidFill>
                <a:latin typeface="+mn-ea"/>
              </a:rPr>
              <a:t>三个必要条件</a:t>
            </a:r>
            <a:r>
              <a:rPr lang="zh-CN" altLang="en-US" sz="3200" spc="-10" dirty="0">
                <a:latin typeface="+mn-ea"/>
              </a:rPr>
              <a:t>：</a:t>
            </a:r>
            <a:endParaRPr lang="en-US" altLang="zh-CN" sz="3200" spc="-10" dirty="0">
              <a:latin typeface="+mn-ea"/>
            </a:endParaRPr>
          </a:p>
        </p:txBody>
      </p:sp>
      <p:sp>
        <p:nvSpPr>
          <p:cNvPr id="7" name="文本框 119">
            <a:extLst>
              <a:ext uri="{FF2B5EF4-FFF2-40B4-BE49-F238E27FC236}">
                <a16:creationId xmlns:a16="http://schemas.microsoft.com/office/drawing/2014/main" id="{74DC4F33-C784-4C47-961F-24121CF4F234}"/>
              </a:ext>
            </a:extLst>
          </p:cNvPr>
          <p:cNvSpPr txBox="1"/>
          <p:nvPr/>
        </p:nvSpPr>
        <p:spPr>
          <a:xfrm>
            <a:off x="777656" y="4006783"/>
            <a:ext cx="11217573" cy="633187"/>
          </a:xfrm>
          <a:prstGeom prst="rect">
            <a:avLst/>
          </a:prstGeom>
          <a:noFill/>
        </p:spPr>
        <p:txBody>
          <a:bodyPr wrap="square" rtlCol="0">
            <a:spAutoFit/>
          </a:bodyPr>
          <a:lstStyle/>
          <a:p>
            <a:pPr>
              <a:lnSpc>
                <a:spcPct val="120000"/>
              </a:lnSpc>
            </a:pPr>
            <a:r>
              <a:rPr lang="en-US" altLang="zh-CN" sz="3200" spc="-10" dirty="0">
                <a:latin typeface="+mn-ea"/>
              </a:rPr>
              <a:t>1</a:t>
            </a:r>
            <a:r>
              <a:rPr lang="zh-CN" altLang="en-US" sz="3200" spc="-10" dirty="0">
                <a:latin typeface="+mn-ea"/>
              </a:rPr>
              <a:t>、存在一些</a:t>
            </a:r>
            <a:r>
              <a:rPr lang="zh-CN" altLang="en-US" sz="3200" spc="-10" dirty="0">
                <a:solidFill>
                  <a:srgbClr val="FF0000"/>
                </a:solidFill>
                <a:latin typeface="+mn-ea"/>
              </a:rPr>
              <a:t>可被学习的潜在模式</a:t>
            </a:r>
            <a:r>
              <a:rPr lang="zh-CN" altLang="en-US" sz="3200" spc="-10" dirty="0">
                <a:latin typeface="+mn-ea"/>
              </a:rPr>
              <a:t>，故性能</a:t>
            </a:r>
            <a:r>
              <a:rPr lang="zh-CN" altLang="en-US" sz="3200" b="1" spc="-10" dirty="0">
                <a:latin typeface="+mn-ea"/>
              </a:rPr>
              <a:t>指标</a:t>
            </a:r>
            <a:r>
              <a:rPr lang="en-US" altLang="zh-CN" sz="3200" b="1" spc="-10" dirty="0">
                <a:latin typeface="+mn-ea"/>
              </a:rPr>
              <a:t>P</a:t>
            </a:r>
            <a:r>
              <a:rPr lang="zh-CN" altLang="en-US" sz="3200" spc="-10" dirty="0">
                <a:latin typeface="+mn-ea"/>
              </a:rPr>
              <a:t>能被提升</a:t>
            </a:r>
            <a:endParaRPr lang="en-US" altLang="zh-CN" sz="3200" spc="-10" dirty="0">
              <a:latin typeface="+mn-ea"/>
            </a:endParaRPr>
          </a:p>
        </p:txBody>
      </p:sp>
      <p:sp>
        <p:nvSpPr>
          <p:cNvPr id="8" name="文本框 119">
            <a:extLst>
              <a:ext uri="{FF2B5EF4-FFF2-40B4-BE49-F238E27FC236}">
                <a16:creationId xmlns:a16="http://schemas.microsoft.com/office/drawing/2014/main" id="{ACF5C635-D818-8C48-B0FE-555816523852}"/>
              </a:ext>
            </a:extLst>
          </p:cNvPr>
          <p:cNvSpPr txBox="1"/>
          <p:nvPr/>
        </p:nvSpPr>
        <p:spPr>
          <a:xfrm>
            <a:off x="777656" y="4752695"/>
            <a:ext cx="11217573" cy="633187"/>
          </a:xfrm>
          <a:prstGeom prst="rect">
            <a:avLst/>
          </a:prstGeom>
          <a:noFill/>
        </p:spPr>
        <p:txBody>
          <a:bodyPr wrap="square" rtlCol="0">
            <a:spAutoFit/>
          </a:bodyPr>
          <a:lstStyle/>
          <a:p>
            <a:pPr>
              <a:lnSpc>
                <a:spcPct val="120000"/>
              </a:lnSpc>
            </a:pPr>
            <a:r>
              <a:rPr lang="en-US" altLang="zh-CN" sz="3200" spc="-10" dirty="0">
                <a:latin typeface="+mn-ea"/>
              </a:rPr>
              <a:t>2</a:t>
            </a:r>
            <a:r>
              <a:rPr lang="zh-CN" altLang="en-US" sz="3200" spc="-10" dirty="0">
                <a:latin typeface="+mn-ea"/>
              </a:rPr>
              <a:t>、</a:t>
            </a:r>
            <a:r>
              <a:rPr lang="zh-CN" altLang="en-CN" sz="3200" spc="-10" dirty="0">
                <a:latin typeface="+mn-ea"/>
              </a:rPr>
              <a:t>不容易被</a:t>
            </a:r>
            <a:r>
              <a:rPr lang="zh-CN" altLang="en-US" sz="3200" spc="-10" dirty="0">
                <a:latin typeface="+mn-ea"/>
              </a:rPr>
              <a:t>显著式编程</a:t>
            </a:r>
            <a:endParaRPr lang="en-US" altLang="zh-CN" sz="3200" spc="-10" dirty="0">
              <a:latin typeface="+mn-ea"/>
            </a:endParaRPr>
          </a:p>
        </p:txBody>
      </p:sp>
      <p:sp>
        <p:nvSpPr>
          <p:cNvPr id="9" name="文本框 119">
            <a:extLst>
              <a:ext uri="{FF2B5EF4-FFF2-40B4-BE49-F238E27FC236}">
                <a16:creationId xmlns:a16="http://schemas.microsoft.com/office/drawing/2014/main" id="{E77E2A92-07B1-F941-A023-15BA1248A441}"/>
              </a:ext>
            </a:extLst>
          </p:cNvPr>
          <p:cNvSpPr txBox="1"/>
          <p:nvPr/>
        </p:nvSpPr>
        <p:spPr>
          <a:xfrm>
            <a:off x="777656" y="5489888"/>
            <a:ext cx="11217573" cy="633187"/>
          </a:xfrm>
          <a:prstGeom prst="rect">
            <a:avLst/>
          </a:prstGeom>
          <a:noFill/>
        </p:spPr>
        <p:txBody>
          <a:bodyPr wrap="square" rtlCol="0">
            <a:spAutoFit/>
          </a:bodyPr>
          <a:lstStyle/>
          <a:p>
            <a:pPr>
              <a:lnSpc>
                <a:spcPct val="120000"/>
              </a:lnSpc>
            </a:pPr>
            <a:r>
              <a:rPr lang="en-US" altLang="zh-CN" sz="3200" spc="-10" dirty="0">
                <a:latin typeface="+mn-ea"/>
              </a:rPr>
              <a:t>3</a:t>
            </a:r>
            <a:r>
              <a:rPr lang="zh-CN" altLang="en-US" sz="3200" spc="-10" dirty="0">
                <a:latin typeface="+mn-ea"/>
              </a:rPr>
              <a:t>、存在关于潜在模式的</a:t>
            </a:r>
            <a:r>
              <a:rPr lang="zh-CN" altLang="en-US" sz="3200" spc="-10" dirty="0">
                <a:solidFill>
                  <a:srgbClr val="FF0000"/>
                </a:solidFill>
                <a:latin typeface="+mn-ea"/>
              </a:rPr>
              <a:t>数据</a:t>
            </a:r>
            <a:r>
              <a:rPr lang="zh-CN" altLang="en-US" sz="3200" spc="-10" dirty="0">
                <a:latin typeface="+mn-ea"/>
              </a:rPr>
              <a:t>，故机器学习有</a:t>
            </a:r>
            <a:r>
              <a:rPr lang="zh-CN" altLang="en-US" sz="3200" b="1" spc="-10" dirty="0">
                <a:latin typeface="+mn-ea"/>
              </a:rPr>
              <a:t>经验</a:t>
            </a:r>
            <a:r>
              <a:rPr lang="en-US" altLang="zh-CN" sz="3200" b="1" spc="-10" dirty="0">
                <a:latin typeface="+mn-ea"/>
              </a:rPr>
              <a:t>E</a:t>
            </a:r>
            <a:r>
              <a:rPr lang="zh-CN" altLang="en-US" sz="3200" spc="-10" dirty="0">
                <a:latin typeface="+mn-ea"/>
              </a:rPr>
              <a:t>可供输入</a:t>
            </a:r>
            <a:endParaRPr lang="en-US" altLang="zh-CN" sz="3200" spc="-10" dirty="0">
              <a:latin typeface="+mn-ea"/>
            </a:endParaRPr>
          </a:p>
        </p:txBody>
      </p:sp>
      <p:sp>
        <p:nvSpPr>
          <p:cNvPr id="10" name="文本框 119">
            <a:extLst>
              <a:ext uri="{FF2B5EF4-FFF2-40B4-BE49-F238E27FC236}">
                <a16:creationId xmlns:a16="http://schemas.microsoft.com/office/drawing/2014/main" id="{407178C4-789E-9D47-9EF5-7F3B9BCE52C5}"/>
              </a:ext>
            </a:extLst>
          </p:cNvPr>
          <p:cNvSpPr txBox="1"/>
          <p:nvPr/>
        </p:nvSpPr>
        <p:spPr>
          <a:xfrm>
            <a:off x="486227" y="94342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chemeClr val="accent5">
                    <a:lumMod val="50000"/>
                  </a:schemeClr>
                </a:solidFill>
                <a:latin typeface="+mn-ea"/>
              </a:rPr>
              <a:t> 机器学习</a:t>
            </a:r>
            <a:r>
              <a:rPr lang="zh-CN" altLang="en-US" sz="3200" spc="-10" dirty="0">
                <a:latin typeface="+mn-ea"/>
              </a:rPr>
              <a:t>：</a:t>
            </a:r>
            <a:r>
              <a:rPr lang="zh-CN" altLang="en-CN" sz="3200" spc="-10" dirty="0">
                <a:solidFill>
                  <a:schemeClr val="tx1">
                    <a:lumMod val="85000"/>
                    <a:lumOff val="15000"/>
                  </a:schemeClr>
                </a:solidFill>
                <a:latin typeface="+mn-ea"/>
              </a:rPr>
              <a:t>从</a:t>
            </a:r>
            <a:r>
              <a:rPr lang="zh-CN" altLang="en-US" sz="3200" spc="-10" dirty="0">
                <a:solidFill>
                  <a:schemeClr val="tx1">
                    <a:lumMod val="85000"/>
                    <a:lumOff val="15000"/>
                  </a:schemeClr>
                </a:solidFill>
                <a:latin typeface="+mn-ea"/>
              </a:rPr>
              <a:t>数据中获得某种性能指标的提升</a:t>
            </a:r>
            <a:endParaRPr lang="en-US" altLang="zh-CN" sz="3200" spc="-10" dirty="0">
              <a:solidFill>
                <a:srgbClr val="C00000"/>
              </a:solidFill>
              <a:latin typeface="+mn-ea"/>
            </a:endParaRPr>
          </a:p>
        </p:txBody>
      </p:sp>
      <p:sp>
        <p:nvSpPr>
          <p:cNvPr id="11" name="Rounded Rectangle 10">
            <a:extLst>
              <a:ext uri="{FF2B5EF4-FFF2-40B4-BE49-F238E27FC236}">
                <a16:creationId xmlns:a16="http://schemas.microsoft.com/office/drawing/2014/main" id="{E140AC5B-23FA-4F4B-BDDA-108401B18236}"/>
              </a:ext>
            </a:extLst>
          </p:cNvPr>
          <p:cNvSpPr/>
          <p:nvPr/>
        </p:nvSpPr>
        <p:spPr>
          <a:xfrm>
            <a:off x="4685889" y="1591651"/>
            <a:ext cx="181131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机器学习</a:t>
            </a:r>
          </a:p>
        </p:txBody>
      </p:sp>
      <p:cxnSp>
        <p:nvCxnSpPr>
          <p:cNvPr id="12" name="Straight Arrow Connector 11">
            <a:extLst>
              <a:ext uri="{FF2B5EF4-FFF2-40B4-BE49-F238E27FC236}">
                <a16:creationId xmlns:a16="http://schemas.microsoft.com/office/drawing/2014/main" id="{8E9DE092-9F73-8447-BA24-2B9F7EFE7EED}"/>
              </a:ext>
            </a:extLst>
          </p:cNvPr>
          <p:cNvCxnSpPr>
            <a:cxnSpLocks/>
            <a:endCxn id="11" idx="1"/>
          </p:cNvCxnSpPr>
          <p:nvPr/>
        </p:nvCxnSpPr>
        <p:spPr>
          <a:xfrm>
            <a:off x="3201863" y="1962705"/>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977CE2-945A-874D-B9EE-6CB42F16829A}"/>
              </a:ext>
            </a:extLst>
          </p:cNvPr>
          <p:cNvCxnSpPr>
            <a:cxnSpLocks/>
          </p:cNvCxnSpPr>
          <p:nvPr/>
        </p:nvCxnSpPr>
        <p:spPr>
          <a:xfrm>
            <a:off x="6497201" y="1962705"/>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FE484D1-78DA-0749-B931-F7FB9944707E}"/>
              </a:ext>
            </a:extLst>
          </p:cNvPr>
          <p:cNvSpPr txBox="1"/>
          <p:nvPr/>
        </p:nvSpPr>
        <p:spPr>
          <a:xfrm>
            <a:off x="2122571" y="1685651"/>
            <a:ext cx="1079292" cy="523220"/>
          </a:xfrm>
          <a:prstGeom prst="rect">
            <a:avLst/>
          </a:prstGeom>
          <a:noFill/>
        </p:spPr>
        <p:txBody>
          <a:bodyPr wrap="square" rtlCol="0">
            <a:spAutoFit/>
          </a:bodyPr>
          <a:lstStyle/>
          <a:p>
            <a:pPr algn="l"/>
            <a:r>
              <a:rPr lang="en-CN" sz="2800" b="1" dirty="0">
                <a:solidFill>
                  <a:schemeClr val="accent1">
                    <a:lumMod val="50000"/>
                  </a:schemeClr>
                </a:solidFill>
                <a:latin typeface="+mn-ea"/>
              </a:rPr>
              <a:t>数据</a:t>
            </a:r>
          </a:p>
        </p:txBody>
      </p:sp>
      <p:sp>
        <p:nvSpPr>
          <p:cNvPr id="15" name="TextBox 14">
            <a:extLst>
              <a:ext uri="{FF2B5EF4-FFF2-40B4-BE49-F238E27FC236}">
                <a16:creationId xmlns:a16="http://schemas.microsoft.com/office/drawing/2014/main" id="{DF821A97-DB51-D840-9B81-D0B0DEF818C9}"/>
              </a:ext>
            </a:extLst>
          </p:cNvPr>
          <p:cNvSpPr txBox="1"/>
          <p:nvPr/>
        </p:nvSpPr>
        <p:spPr>
          <a:xfrm>
            <a:off x="7981226" y="1701095"/>
            <a:ext cx="3095754" cy="523220"/>
          </a:xfrm>
          <a:prstGeom prst="rect">
            <a:avLst/>
          </a:prstGeom>
          <a:noFill/>
        </p:spPr>
        <p:txBody>
          <a:bodyPr wrap="square" rtlCol="0">
            <a:spAutoFit/>
          </a:bodyPr>
          <a:lstStyle/>
          <a:p>
            <a:pPr algn="l"/>
            <a:r>
              <a:rPr lang="en-CN" sz="2800" b="1" dirty="0">
                <a:solidFill>
                  <a:srgbClr val="7030A0"/>
                </a:solidFill>
                <a:latin typeface="+mn-ea"/>
              </a:rPr>
              <a:t>某性能指标的提升</a:t>
            </a:r>
          </a:p>
        </p:txBody>
      </p:sp>
      <p:sp>
        <p:nvSpPr>
          <p:cNvPr id="16" name="文本框 119">
            <a:extLst>
              <a:ext uri="{FF2B5EF4-FFF2-40B4-BE49-F238E27FC236}">
                <a16:creationId xmlns:a16="http://schemas.microsoft.com/office/drawing/2014/main" id="{35B9AF55-9E66-454A-85EC-DE6E18055130}"/>
              </a:ext>
            </a:extLst>
          </p:cNvPr>
          <p:cNvSpPr txBox="1"/>
          <p:nvPr/>
        </p:nvSpPr>
        <p:spPr>
          <a:xfrm>
            <a:off x="6377650" y="2446484"/>
            <a:ext cx="4899950" cy="633187"/>
          </a:xfrm>
          <a:prstGeom prst="rect">
            <a:avLst/>
          </a:prstGeom>
          <a:noFill/>
        </p:spPr>
        <p:txBody>
          <a:bodyPr wrap="square" rtlCol="0">
            <a:spAutoFit/>
          </a:bodyPr>
          <a:lstStyle/>
          <a:p>
            <a:pPr>
              <a:lnSpc>
                <a:spcPct val="120000"/>
              </a:lnSpc>
            </a:pPr>
            <a:r>
              <a:rPr lang="zh-CN" altLang="en-US" sz="3200" b="1" spc="-10" dirty="0">
                <a:solidFill>
                  <a:schemeClr val="accent1"/>
                </a:solidFill>
                <a:latin typeface="+mn-ea"/>
              </a:rPr>
              <a:t>什么时候能用机器学习？</a:t>
            </a:r>
            <a:endParaRPr lang="en-US" altLang="zh-CN" sz="3200" b="1" spc="-10" dirty="0">
              <a:solidFill>
                <a:schemeClr val="accent1"/>
              </a:solidFill>
              <a:latin typeface="+mn-ea"/>
            </a:endParaRPr>
          </a:p>
        </p:txBody>
      </p:sp>
    </p:spTree>
    <p:extLst>
      <p:ext uri="{BB962C8B-B14F-4D97-AF65-F5344CB8AC3E}">
        <p14:creationId xmlns:p14="http://schemas.microsoft.com/office/powerpoint/2010/main" val="314429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linds(horizontal)">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7" grpId="0"/>
      <p:bldP spid="8" grpId="0"/>
      <p:bldP spid="9"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7" name="文本框 119">
            <a:extLst>
              <a:ext uri="{FF2B5EF4-FFF2-40B4-BE49-F238E27FC236}">
                <a16:creationId xmlns:a16="http://schemas.microsoft.com/office/drawing/2014/main" id="{74DC4F33-C784-4C47-961F-24121CF4F234}"/>
              </a:ext>
            </a:extLst>
          </p:cNvPr>
          <p:cNvSpPr txBox="1"/>
          <p:nvPr/>
        </p:nvSpPr>
        <p:spPr>
          <a:xfrm>
            <a:off x="777656" y="2039084"/>
            <a:ext cx="11217573" cy="633187"/>
          </a:xfrm>
          <a:prstGeom prst="rect">
            <a:avLst/>
          </a:prstGeom>
          <a:noFill/>
        </p:spPr>
        <p:txBody>
          <a:bodyPr wrap="square" rtlCol="0">
            <a:spAutoFit/>
          </a:bodyPr>
          <a:lstStyle/>
          <a:p>
            <a:pPr>
              <a:lnSpc>
                <a:spcPct val="120000"/>
              </a:lnSpc>
            </a:pPr>
            <a:r>
              <a:rPr lang="en-US" altLang="zh-CN" sz="3200" spc="-10" dirty="0">
                <a:latin typeface="+mn-ea"/>
              </a:rPr>
              <a:t>A</a:t>
            </a:r>
            <a:r>
              <a:rPr lang="zh-CN" altLang="en-US" sz="3200" spc="-10" dirty="0">
                <a:latin typeface="+mn-ea"/>
              </a:rPr>
              <a:t>、</a:t>
            </a:r>
            <a:r>
              <a:rPr lang="zh-CN" altLang="en-CN" sz="3200" spc="-10" dirty="0">
                <a:latin typeface="+mn-ea"/>
              </a:rPr>
              <a:t>预测</a:t>
            </a:r>
            <a:r>
              <a:rPr lang="zh-CN" altLang="en-US" sz="3200" spc="-10" dirty="0">
                <a:latin typeface="+mn-ea"/>
              </a:rPr>
              <a:t>一个婴儿下一次哭泣的时长是多久</a:t>
            </a:r>
            <a:endParaRPr lang="en-US" altLang="zh-CN" sz="3200" spc="-10" dirty="0">
              <a:latin typeface="+mn-ea"/>
            </a:endParaRPr>
          </a:p>
        </p:txBody>
      </p:sp>
      <p:sp>
        <p:nvSpPr>
          <p:cNvPr id="8" name="文本框 119">
            <a:extLst>
              <a:ext uri="{FF2B5EF4-FFF2-40B4-BE49-F238E27FC236}">
                <a16:creationId xmlns:a16="http://schemas.microsoft.com/office/drawing/2014/main" id="{ACF5C635-D818-8C48-B0FE-555816523852}"/>
              </a:ext>
            </a:extLst>
          </p:cNvPr>
          <p:cNvSpPr txBox="1"/>
          <p:nvPr/>
        </p:nvSpPr>
        <p:spPr>
          <a:xfrm>
            <a:off x="777656" y="2784996"/>
            <a:ext cx="11217573" cy="633187"/>
          </a:xfrm>
          <a:prstGeom prst="rect">
            <a:avLst/>
          </a:prstGeom>
          <a:noFill/>
        </p:spPr>
        <p:txBody>
          <a:bodyPr wrap="square" rtlCol="0">
            <a:spAutoFit/>
          </a:bodyPr>
          <a:lstStyle/>
          <a:p>
            <a:pPr>
              <a:lnSpc>
                <a:spcPct val="120000"/>
              </a:lnSpc>
            </a:pPr>
            <a:r>
              <a:rPr lang="en-US" altLang="zh-CN" sz="3200" spc="-10" dirty="0">
                <a:latin typeface="+mn-ea"/>
              </a:rPr>
              <a:t>B</a:t>
            </a:r>
            <a:r>
              <a:rPr lang="zh-CN" altLang="en-US" sz="3200" spc="-10" dirty="0">
                <a:latin typeface="+mn-ea"/>
              </a:rPr>
              <a:t>、确定一个网络中是否存在环</a:t>
            </a:r>
            <a:endParaRPr lang="en-US" altLang="zh-CN" sz="3200" spc="-10" dirty="0">
              <a:latin typeface="+mn-ea"/>
            </a:endParaRPr>
          </a:p>
        </p:txBody>
      </p:sp>
      <p:sp>
        <p:nvSpPr>
          <p:cNvPr id="9" name="文本框 119">
            <a:extLst>
              <a:ext uri="{FF2B5EF4-FFF2-40B4-BE49-F238E27FC236}">
                <a16:creationId xmlns:a16="http://schemas.microsoft.com/office/drawing/2014/main" id="{E77E2A92-07B1-F941-A023-15BA1248A441}"/>
              </a:ext>
            </a:extLst>
          </p:cNvPr>
          <p:cNvSpPr txBox="1"/>
          <p:nvPr/>
        </p:nvSpPr>
        <p:spPr>
          <a:xfrm>
            <a:off x="777656" y="3522189"/>
            <a:ext cx="11217573" cy="633187"/>
          </a:xfrm>
          <a:prstGeom prst="rect">
            <a:avLst/>
          </a:prstGeom>
          <a:noFill/>
        </p:spPr>
        <p:txBody>
          <a:bodyPr wrap="square" rtlCol="0">
            <a:spAutoFit/>
          </a:bodyPr>
          <a:lstStyle/>
          <a:p>
            <a:pPr>
              <a:lnSpc>
                <a:spcPct val="120000"/>
              </a:lnSpc>
            </a:pPr>
            <a:r>
              <a:rPr lang="en-US" altLang="zh-CN" sz="3200" spc="-10" dirty="0">
                <a:latin typeface="+mn-ea"/>
              </a:rPr>
              <a:t>C</a:t>
            </a:r>
            <a:r>
              <a:rPr lang="zh-CN" altLang="en-US" sz="3200" spc="-10" dirty="0">
                <a:latin typeface="+mn-ea"/>
              </a:rPr>
              <a:t>、</a:t>
            </a:r>
            <a:r>
              <a:rPr lang="zh-CN" altLang="en-CN" sz="3200" spc="-10" dirty="0">
                <a:latin typeface="+mn-ea"/>
              </a:rPr>
              <a:t>预测</a:t>
            </a:r>
            <a:r>
              <a:rPr lang="zh-CN" altLang="en-US" sz="3200" spc="-10" dirty="0">
                <a:latin typeface="+mn-ea"/>
              </a:rPr>
              <a:t>接下来几十年地球会不会因为核能的乱用而毁灭</a:t>
            </a:r>
            <a:endParaRPr lang="en-US" altLang="zh-CN" sz="3200" spc="-10" dirty="0">
              <a:latin typeface="+mn-ea"/>
            </a:endParaRPr>
          </a:p>
        </p:txBody>
      </p:sp>
      <p:sp>
        <p:nvSpPr>
          <p:cNvPr id="10" name="文本框 119">
            <a:extLst>
              <a:ext uri="{FF2B5EF4-FFF2-40B4-BE49-F238E27FC236}">
                <a16:creationId xmlns:a16="http://schemas.microsoft.com/office/drawing/2014/main" id="{407178C4-789E-9D47-9EF5-7F3B9BCE52C5}"/>
              </a:ext>
            </a:extLst>
          </p:cNvPr>
          <p:cNvSpPr txBox="1"/>
          <p:nvPr/>
        </p:nvSpPr>
        <p:spPr>
          <a:xfrm>
            <a:off x="566961" y="1153706"/>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chemeClr val="accent5">
                    <a:lumMod val="50000"/>
                  </a:schemeClr>
                </a:solidFill>
                <a:latin typeface="+mn-ea"/>
              </a:rPr>
              <a:t> 测试：</a:t>
            </a:r>
            <a:r>
              <a:rPr lang="zh-CN" altLang="en-US" sz="3200" spc="-10" dirty="0">
                <a:latin typeface="+mn-ea"/>
              </a:rPr>
              <a:t>下面哪个任务最适合采用机器学习来解决</a:t>
            </a:r>
            <a:endParaRPr lang="en-US" altLang="zh-CN" sz="3200" spc="-10" dirty="0">
              <a:latin typeface="+mn-ea"/>
            </a:endParaRPr>
          </a:p>
        </p:txBody>
      </p:sp>
      <p:sp>
        <p:nvSpPr>
          <p:cNvPr id="16" name="文本框 119">
            <a:extLst>
              <a:ext uri="{FF2B5EF4-FFF2-40B4-BE49-F238E27FC236}">
                <a16:creationId xmlns:a16="http://schemas.microsoft.com/office/drawing/2014/main" id="{E781E627-963E-1E4E-BED2-D5805B6C135E}"/>
              </a:ext>
            </a:extLst>
          </p:cNvPr>
          <p:cNvSpPr txBox="1"/>
          <p:nvPr/>
        </p:nvSpPr>
        <p:spPr>
          <a:xfrm>
            <a:off x="777656" y="4259382"/>
            <a:ext cx="11217573" cy="633187"/>
          </a:xfrm>
          <a:prstGeom prst="rect">
            <a:avLst/>
          </a:prstGeom>
          <a:noFill/>
        </p:spPr>
        <p:txBody>
          <a:bodyPr wrap="square" rtlCol="0">
            <a:spAutoFit/>
          </a:bodyPr>
          <a:lstStyle/>
          <a:p>
            <a:pPr>
              <a:lnSpc>
                <a:spcPct val="120000"/>
              </a:lnSpc>
            </a:pPr>
            <a:r>
              <a:rPr lang="en-US" altLang="zh-CN" sz="3200" spc="-10" dirty="0">
                <a:latin typeface="+mn-ea"/>
              </a:rPr>
              <a:t>D</a:t>
            </a:r>
            <a:r>
              <a:rPr lang="zh-CN" altLang="en-US" sz="3200" spc="-10" dirty="0">
                <a:latin typeface="+mn-ea"/>
              </a:rPr>
              <a:t>、</a:t>
            </a:r>
            <a:r>
              <a:rPr lang="zh-CN" altLang="en-CN" sz="3200" spc="-10" dirty="0">
                <a:latin typeface="+mn-ea"/>
              </a:rPr>
              <a:t>银行</a:t>
            </a:r>
            <a:r>
              <a:rPr lang="zh-CN" altLang="en-US" sz="3200" spc="-10" dirty="0">
                <a:latin typeface="+mn-ea"/>
              </a:rPr>
              <a:t>决定是否要批准某顾客信用卡的申请</a:t>
            </a:r>
            <a:endParaRPr lang="en-US" altLang="zh-CN" sz="3200" spc="-10" dirty="0">
              <a:latin typeface="+mn-ea"/>
            </a:endParaRPr>
          </a:p>
        </p:txBody>
      </p:sp>
      <p:sp>
        <p:nvSpPr>
          <p:cNvPr id="11" name="Text Box 314">
            <a:extLst>
              <a:ext uri="{FF2B5EF4-FFF2-40B4-BE49-F238E27FC236}">
                <a16:creationId xmlns:a16="http://schemas.microsoft.com/office/drawing/2014/main" id="{3394B55C-FD13-1842-8758-4CD9C33E645A}"/>
              </a:ext>
            </a:extLst>
          </p:cNvPr>
          <p:cNvSpPr txBox="1">
            <a:spLocks noChangeArrowheads="1"/>
          </p:cNvSpPr>
          <p:nvPr/>
        </p:nvSpPr>
        <p:spPr bwMode="auto">
          <a:xfrm>
            <a:off x="212154" y="4259382"/>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3942982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225044" y="872133"/>
            <a:ext cx="12305211" cy="56553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机器学习的</a:t>
            </a:r>
            <a:r>
              <a:rPr lang="zh-CN" altLang="en-US" sz="2800" spc="-10" dirty="0">
                <a:solidFill>
                  <a:srgbClr val="FF0000"/>
                </a:solidFill>
                <a:latin typeface="+mn-ea"/>
              </a:rPr>
              <a:t>基本术语</a:t>
            </a:r>
            <a:r>
              <a:rPr lang="zh-CN" altLang="en-US" sz="2800" spc="-10" dirty="0">
                <a:latin typeface="+mn-ea"/>
              </a:rPr>
              <a:t>（以银行批准一用户的信用卡申请是好</a:t>
            </a:r>
            <a:r>
              <a:rPr lang="en-US" altLang="zh-CN" sz="2800" spc="-10" dirty="0">
                <a:latin typeface="+mn-ea"/>
              </a:rPr>
              <a:t>/</a:t>
            </a:r>
            <a:r>
              <a:rPr lang="zh-CN" altLang="en-US" sz="2800" spc="-10" dirty="0">
                <a:latin typeface="+mn-ea"/>
              </a:rPr>
              <a:t>坏为例）</a:t>
            </a:r>
            <a:endParaRPr lang="en-US" altLang="zh-CN" sz="2800" spc="-10" dirty="0">
              <a:latin typeface="+mn-ea"/>
            </a:endParaRPr>
          </a:p>
        </p:txBody>
      </p:sp>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F9D6CF23-8241-CB4C-A5BA-0555A6CBC49D}"/>
                  </a:ext>
                </a:extLst>
              </p:cNvPr>
              <p:cNvGraphicFramePr>
                <a:graphicFrameLocks noGrp="1"/>
              </p:cNvGraphicFramePr>
              <p:nvPr>
                <p:extLst>
                  <p:ext uri="{D42A27DB-BD31-4B8C-83A1-F6EECF244321}">
                    <p14:modId xmlns:p14="http://schemas.microsoft.com/office/powerpoint/2010/main" val="2320194334"/>
                  </p:ext>
                </p:extLst>
              </p:nvPr>
            </p:nvGraphicFramePr>
            <p:xfrm>
              <a:off x="566961" y="1564310"/>
              <a:ext cx="10170313" cy="1854200"/>
            </p:xfrm>
            <a:graphic>
              <a:graphicData uri="http://schemas.openxmlformats.org/drawingml/2006/table">
                <a:tbl>
                  <a:tblPr firstRow="1" bandRow="1">
                    <a:tableStyleId>{5C22544A-7EE6-4342-B048-85BDC9FD1C3A}</a:tableStyleId>
                  </a:tblPr>
                  <a:tblGrid>
                    <a:gridCol w="1291545">
                      <a:extLst>
                        <a:ext uri="{9D8B030D-6E8A-4147-A177-3AD203B41FA5}">
                          <a16:colId xmlns:a16="http://schemas.microsoft.com/office/drawing/2014/main" val="4168552017"/>
                        </a:ext>
                      </a:extLst>
                    </a:gridCol>
                    <a:gridCol w="1429753">
                      <a:extLst>
                        <a:ext uri="{9D8B030D-6E8A-4147-A177-3AD203B41FA5}">
                          <a16:colId xmlns:a16="http://schemas.microsoft.com/office/drawing/2014/main" val="2665047202"/>
                        </a:ext>
                      </a:extLst>
                    </a:gridCol>
                    <a:gridCol w="1544132">
                      <a:extLst>
                        <a:ext uri="{9D8B030D-6E8A-4147-A177-3AD203B41FA5}">
                          <a16:colId xmlns:a16="http://schemas.microsoft.com/office/drawing/2014/main" val="3687138710"/>
                        </a:ext>
                      </a:extLst>
                    </a:gridCol>
                    <a:gridCol w="1787192">
                      <a:extLst>
                        <a:ext uri="{9D8B030D-6E8A-4147-A177-3AD203B41FA5}">
                          <a16:colId xmlns:a16="http://schemas.microsoft.com/office/drawing/2014/main" val="3085417207"/>
                        </a:ext>
                      </a:extLst>
                    </a:gridCol>
                    <a:gridCol w="1930166">
                      <a:extLst>
                        <a:ext uri="{9D8B030D-6E8A-4147-A177-3AD203B41FA5}">
                          <a16:colId xmlns:a16="http://schemas.microsoft.com/office/drawing/2014/main" val="2477652617"/>
                        </a:ext>
                      </a:extLst>
                    </a:gridCol>
                    <a:gridCol w="2187525">
                      <a:extLst>
                        <a:ext uri="{9D8B030D-6E8A-4147-A177-3AD203B41FA5}">
                          <a16:colId xmlns:a16="http://schemas.microsoft.com/office/drawing/2014/main" val="151803406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t>样本编号</a:t>
                          </a:r>
                        </a:p>
                      </a:txBody>
                      <a:tcPr/>
                    </a:tc>
                    <a:tc>
                      <a:txBody>
                        <a:bodyPr/>
                        <a:lstStyle/>
                        <a:p>
                          <a:pPr algn="ctr"/>
                          <a:r>
                            <a:rPr lang="en-CN" dirty="0"/>
                            <a:t>年龄</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𝟏</m:t>
                                  </m:r>
                                </m:sub>
                              </m:sSub>
                            </m:oMath>
                          </a14:m>
                          <a:r>
                            <a:rPr lang="zh-CN" altLang="en-US" dirty="0"/>
                            <a:t>）</a:t>
                          </a:r>
                          <a:endParaRPr lang="en-CN" dirty="0"/>
                        </a:p>
                      </a:txBody>
                      <a:tcPr/>
                    </a:tc>
                    <a:tc>
                      <a:txBody>
                        <a:bodyPr/>
                        <a:lstStyle/>
                        <a:p>
                          <a:pPr algn="ctr"/>
                          <a:r>
                            <a:rPr lang="en-CN" dirty="0"/>
                            <a:t>性别</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𝟐</m:t>
                                  </m:r>
                                </m:sub>
                              </m:sSub>
                            </m:oMath>
                          </a14:m>
                          <a:r>
                            <a:rPr lang="zh-CN" altLang="en-US" dirty="0"/>
                            <a:t>）</a:t>
                          </a:r>
                          <a:endParaRPr lang="en-CN" dirty="0"/>
                        </a:p>
                      </a:txBody>
                      <a:tcPr/>
                    </a:tc>
                    <a:tc>
                      <a:txBody>
                        <a:bodyPr/>
                        <a:lstStyle/>
                        <a:p>
                          <a:pPr algn="ctr"/>
                          <a:r>
                            <a:rPr lang="en-CN" dirty="0"/>
                            <a:t>年收入</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𝟑</m:t>
                                  </m:r>
                                </m:sub>
                              </m:sSub>
                            </m:oMath>
                          </a14:m>
                          <a:r>
                            <a:rPr lang="zh-CN" altLang="en-US" dirty="0"/>
                            <a:t>）</a:t>
                          </a:r>
                          <a:endParaRPr lang="en-CN" dirty="0"/>
                        </a:p>
                      </a:txBody>
                      <a:tcPr/>
                    </a:tc>
                    <a:tc>
                      <a:txBody>
                        <a:bodyPr/>
                        <a:lstStyle/>
                        <a:p>
                          <a:pPr algn="ctr"/>
                          <a:r>
                            <a:rPr lang="en-CN" dirty="0"/>
                            <a:t>工作年限</a:t>
                          </a:r>
                          <a:r>
                            <a:rPr lang="zh-CN" altLang="en-US" dirty="0"/>
                            <a:t>（</a:t>
                          </a:r>
                          <a14:m>
                            <m:oMath xmlns:m="http://schemas.openxmlformats.org/officeDocument/2006/math">
                              <m:sSub>
                                <m:sSubPr>
                                  <m:ctrlPr>
                                    <a:rPr lang="en-US" altLang="zh-CN" i="1" smtClean="0">
                                      <a:latin typeface="Cambria Math" panose="02040503050406030204" pitchFamily="18" charset="0"/>
                                    </a:rPr>
                                  </m:ctrlPr>
                                </m:sSubPr>
                                <m:e>
                                  <m:r>
                                    <a:rPr lang="en-US" altLang="zh-CN" b="1" i="1" smtClean="0">
                                      <a:latin typeface="Cambria Math" panose="02040503050406030204" pitchFamily="18" charset="0"/>
                                    </a:rPr>
                                    <m:t>𝒙</m:t>
                                  </m:r>
                                </m:e>
                                <m:sub>
                                  <m:r>
                                    <a:rPr lang="en-US" altLang="zh-CN" b="1" i="1" smtClean="0">
                                      <a:latin typeface="Cambria Math" panose="02040503050406030204" pitchFamily="18" charset="0"/>
                                    </a:rPr>
                                    <m:t>𝟒</m:t>
                                  </m:r>
                                </m:sub>
                              </m:sSub>
                            </m:oMath>
                          </a14:m>
                          <a:r>
                            <a:rPr lang="zh-CN" altLang="en-US" dirty="0"/>
                            <a:t>）</a:t>
                          </a:r>
                          <a:endParaRPr lang="en-CN" dirty="0"/>
                        </a:p>
                      </a:txBody>
                      <a:tcPr/>
                    </a:tc>
                    <a:tc>
                      <a:txBody>
                        <a:bodyPr/>
                        <a:lstStyle/>
                        <a:p>
                          <a:pPr algn="ctr"/>
                          <a:r>
                            <a:rPr lang="zh-CN" altLang="en-US" sz="1800" spc="-10" dirty="0">
                              <a:latin typeface="+mn-ea"/>
                            </a:rPr>
                            <a:t>好</a:t>
                          </a:r>
                          <a:r>
                            <a:rPr lang="en-US" altLang="zh-CN" sz="1800" spc="-10" dirty="0">
                              <a:latin typeface="+mn-ea"/>
                            </a:rPr>
                            <a:t>/</a:t>
                          </a:r>
                          <a:r>
                            <a:rPr lang="zh-CN" altLang="en-US" sz="1800" spc="-10" dirty="0">
                              <a:latin typeface="+mn-ea"/>
                            </a:rPr>
                            <a:t>坏</a:t>
                          </a:r>
                          <a:r>
                            <a:rPr lang="zh-CN" altLang="en-US" dirty="0"/>
                            <a:t>（</a:t>
                          </a:r>
                          <a14:m>
                            <m:oMath xmlns:m="http://schemas.openxmlformats.org/officeDocument/2006/math">
                              <m:r>
                                <a:rPr lang="en-US" altLang="zh-CN" b="1" i="1" smtClean="0">
                                  <a:latin typeface="Cambria Math" panose="02040503050406030204" pitchFamily="18" charset="0"/>
                                </a:rPr>
                                <m:t>𝒚</m:t>
                              </m:r>
                            </m:oMath>
                          </a14:m>
                          <a:r>
                            <a:rPr lang="zh-CN" altLang="en-US" dirty="0"/>
                            <a:t>）</a:t>
                          </a:r>
                          <a:endParaRPr lang="en-CN" dirty="0"/>
                        </a:p>
                      </a:txBody>
                      <a:tcPr/>
                    </a:tc>
                    <a:extLst>
                      <a:ext uri="{0D108BD9-81ED-4DB2-BD59-A6C34878D82A}">
                        <a16:rowId xmlns:a16="http://schemas.microsoft.com/office/drawing/2014/main" val="1709003157"/>
                      </a:ext>
                    </a:extLst>
                  </a:tr>
                  <a:tr h="370840">
                    <a:tc>
                      <a:txBody>
                        <a:bodyPr/>
                        <a:lstStyle/>
                        <a:p>
                          <a:pPr algn="ctr"/>
                          <a:r>
                            <a:rPr lang="en-US" altLang="zh-CN" dirty="0"/>
                            <a:t>1</a:t>
                          </a:r>
                          <a:endParaRPr lang="en-CN" dirty="0"/>
                        </a:p>
                      </a:txBody>
                      <a:tcPr/>
                    </a:tc>
                    <a:tc>
                      <a:txBody>
                        <a:bodyPr/>
                        <a:lstStyle/>
                        <a:p>
                          <a:pPr algn="ctr"/>
                          <a:r>
                            <a:rPr lang="en-US" altLang="zh-CN" dirty="0"/>
                            <a:t>25</a:t>
                          </a:r>
                          <a:endParaRPr lang="en-CN" dirty="0"/>
                        </a:p>
                      </a:txBody>
                      <a:tcPr/>
                    </a:tc>
                    <a:tc>
                      <a:txBody>
                        <a:bodyPr/>
                        <a:lstStyle/>
                        <a:p>
                          <a:pPr algn="ctr"/>
                          <a:r>
                            <a:rPr lang="en-CN" dirty="0"/>
                            <a:t>女</a:t>
                          </a:r>
                        </a:p>
                      </a:txBody>
                      <a:tcPr/>
                    </a:tc>
                    <a:tc>
                      <a:txBody>
                        <a:bodyPr/>
                        <a:lstStyle/>
                        <a:p>
                          <a:pPr algn="ctr"/>
                          <a:r>
                            <a:rPr lang="en-US" altLang="zh-CN" dirty="0"/>
                            <a:t>200,000</a:t>
                          </a:r>
                          <a:endParaRPr lang="en-CN" dirty="0"/>
                        </a:p>
                      </a:txBody>
                      <a:tcPr/>
                    </a:tc>
                    <a:tc>
                      <a:txBody>
                        <a:bodyPr/>
                        <a:lstStyle/>
                        <a:p>
                          <a:pPr algn="ctr"/>
                          <a:r>
                            <a:rPr lang="en-CN" dirty="0"/>
                            <a:t>3</a:t>
                          </a:r>
                        </a:p>
                      </a:txBody>
                      <a:tcPr/>
                    </a:tc>
                    <a:tc>
                      <a:txBody>
                        <a:bodyPr/>
                        <a:lstStyle/>
                        <a:p>
                          <a:pPr algn="ctr"/>
                          <a:r>
                            <a:rPr lang="en-CN" dirty="0"/>
                            <a:t>+1</a:t>
                          </a:r>
                        </a:p>
                      </a:txBody>
                      <a:tcPr/>
                    </a:tc>
                    <a:extLst>
                      <a:ext uri="{0D108BD9-81ED-4DB2-BD59-A6C34878D82A}">
                        <a16:rowId xmlns:a16="http://schemas.microsoft.com/office/drawing/2014/main" val="4098158711"/>
                      </a:ext>
                    </a:extLst>
                  </a:tr>
                  <a:tr h="370840">
                    <a:tc>
                      <a:txBody>
                        <a:bodyPr/>
                        <a:lstStyle/>
                        <a:p>
                          <a:pPr algn="ctr"/>
                          <a:r>
                            <a:rPr lang="en-US" altLang="zh-CN" dirty="0"/>
                            <a:t>2</a:t>
                          </a:r>
                          <a:endParaRPr lang="en-CN" dirty="0"/>
                        </a:p>
                      </a:txBody>
                      <a:tcPr/>
                    </a:tc>
                    <a:tc>
                      <a:txBody>
                        <a:bodyPr/>
                        <a:lstStyle/>
                        <a:p>
                          <a:pPr algn="ctr"/>
                          <a:r>
                            <a:rPr lang="en-US" dirty="0"/>
                            <a:t>27</a:t>
                          </a:r>
                          <a:endParaRPr lang="en-CN" dirty="0"/>
                        </a:p>
                      </a:txBody>
                      <a:tcPr/>
                    </a:tc>
                    <a:tc>
                      <a:txBody>
                        <a:bodyPr/>
                        <a:lstStyle/>
                        <a:p>
                          <a:pPr algn="ctr"/>
                          <a:r>
                            <a:rPr lang="en-US" dirty="0" err="1"/>
                            <a:t>男</a:t>
                          </a:r>
                          <a:endParaRPr lang="en-CN" dirty="0"/>
                        </a:p>
                      </a:txBody>
                      <a:tcPr/>
                    </a:tc>
                    <a:tc>
                      <a:txBody>
                        <a:bodyPr/>
                        <a:lstStyle/>
                        <a:p>
                          <a:pPr algn="ctr"/>
                          <a:r>
                            <a:rPr lang="en-CN" dirty="0"/>
                            <a:t>15,000</a:t>
                          </a:r>
                        </a:p>
                      </a:txBody>
                      <a:tcPr/>
                    </a:tc>
                    <a:tc>
                      <a:txBody>
                        <a:bodyPr/>
                        <a:lstStyle/>
                        <a:p>
                          <a:pPr algn="ctr"/>
                          <a:r>
                            <a:rPr lang="en-CN" dirty="0"/>
                            <a:t>8</a:t>
                          </a:r>
                        </a:p>
                      </a:txBody>
                      <a:tcPr/>
                    </a:tc>
                    <a:tc>
                      <a:txBody>
                        <a:bodyPr/>
                        <a:lstStyle/>
                        <a:p>
                          <a:pPr algn="ctr"/>
                          <a:r>
                            <a:rPr lang="en-CN" dirty="0"/>
                            <a:t>-1</a:t>
                          </a:r>
                        </a:p>
                      </a:txBody>
                      <a:tcPr/>
                    </a:tc>
                    <a:extLst>
                      <a:ext uri="{0D108BD9-81ED-4DB2-BD59-A6C34878D82A}">
                        <a16:rowId xmlns:a16="http://schemas.microsoft.com/office/drawing/2014/main" val="3925037738"/>
                      </a:ext>
                    </a:extLst>
                  </a:tr>
                  <a:tr h="370840">
                    <a:tc>
                      <a:txBody>
                        <a:bodyPr/>
                        <a:lstStyle/>
                        <a:p>
                          <a:pPr algn="ctr"/>
                          <a:r>
                            <a:rPr lang="en-US" dirty="0"/>
                            <a:t>…</a:t>
                          </a:r>
                          <a:endParaRPr lang="en-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endParaRPr lang="en-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extLst>
                      <a:ext uri="{0D108BD9-81ED-4DB2-BD59-A6C34878D82A}">
                        <a16:rowId xmlns:a16="http://schemas.microsoft.com/office/drawing/2014/main" val="331094792"/>
                      </a:ext>
                    </a:extLst>
                  </a:tr>
                  <a:tr h="370840">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𝑚</m:t>
                                </m:r>
                              </m:oMath>
                            </m:oMathPara>
                          </a14:m>
                          <a:endParaRPr lang="en-CN" dirty="0"/>
                        </a:p>
                      </a:txBody>
                      <a:tcPr/>
                    </a:tc>
                    <a:tc>
                      <a:txBody>
                        <a:bodyPr/>
                        <a:lstStyle/>
                        <a:p>
                          <a:pPr algn="ctr"/>
                          <a:r>
                            <a:rPr lang="en-CN" dirty="0"/>
                            <a:t>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男</a:t>
                          </a:r>
                          <a:endParaRPr lang="en-CN" dirty="0"/>
                        </a:p>
                      </a:txBody>
                      <a:tcPr/>
                    </a:tc>
                    <a:tc>
                      <a:txBody>
                        <a:bodyPr/>
                        <a:lstStyle/>
                        <a:p>
                          <a:pPr algn="ctr"/>
                          <a:r>
                            <a:rPr lang="en-CN" dirty="0"/>
                            <a:t>1,230,000</a:t>
                          </a:r>
                        </a:p>
                      </a:txBody>
                      <a:tcPr/>
                    </a:tc>
                    <a:tc>
                      <a:txBody>
                        <a:bodyPr/>
                        <a:lstStyle/>
                        <a:p>
                          <a:pPr algn="ctr"/>
                          <a:r>
                            <a:rPr lang="en-CN"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t>+1</a:t>
                          </a:r>
                        </a:p>
                      </a:txBody>
                      <a:tcPr/>
                    </a:tc>
                    <a:extLst>
                      <a:ext uri="{0D108BD9-81ED-4DB2-BD59-A6C34878D82A}">
                        <a16:rowId xmlns:a16="http://schemas.microsoft.com/office/drawing/2014/main" val="2635406448"/>
                      </a:ext>
                    </a:extLst>
                  </a:tr>
                </a:tbl>
              </a:graphicData>
            </a:graphic>
          </p:graphicFrame>
        </mc:Choice>
        <mc:Fallback xmlns="">
          <p:graphicFrame>
            <p:nvGraphicFramePr>
              <p:cNvPr id="2" name="Table 2">
                <a:extLst>
                  <a:ext uri="{FF2B5EF4-FFF2-40B4-BE49-F238E27FC236}">
                    <a16:creationId xmlns:a16="http://schemas.microsoft.com/office/drawing/2014/main" id="{F9D6CF23-8241-CB4C-A5BA-0555A6CBC49D}"/>
                  </a:ext>
                </a:extLst>
              </p:cNvPr>
              <p:cNvGraphicFramePr>
                <a:graphicFrameLocks noGrp="1"/>
              </p:cNvGraphicFramePr>
              <p:nvPr>
                <p:extLst>
                  <p:ext uri="{D42A27DB-BD31-4B8C-83A1-F6EECF244321}">
                    <p14:modId xmlns:p14="http://schemas.microsoft.com/office/powerpoint/2010/main" val="2320194334"/>
                  </p:ext>
                </p:extLst>
              </p:nvPr>
            </p:nvGraphicFramePr>
            <p:xfrm>
              <a:off x="566961" y="1564310"/>
              <a:ext cx="10170313" cy="1854200"/>
            </p:xfrm>
            <a:graphic>
              <a:graphicData uri="http://schemas.openxmlformats.org/drawingml/2006/table">
                <a:tbl>
                  <a:tblPr firstRow="1" bandRow="1">
                    <a:tableStyleId>{5C22544A-7EE6-4342-B048-85BDC9FD1C3A}</a:tableStyleId>
                  </a:tblPr>
                  <a:tblGrid>
                    <a:gridCol w="1291545">
                      <a:extLst>
                        <a:ext uri="{9D8B030D-6E8A-4147-A177-3AD203B41FA5}">
                          <a16:colId xmlns:a16="http://schemas.microsoft.com/office/drawing/2014/main" val="4168552017"/>
                        </a:ext>
                      </a:extLst>
                    </a:gridCol>
                    <a:gridCol w="1429753">
                      <a:extLst>
                        <a:ext uri="{9D8B030D-6E8A-4147-A177-3AD203B41FA5}">
                          <a16:colId xmlns:a16="http://schemas.microsoft.com/office/drawing/2014/main" val="2665047202"/>
                        </a:ext>
                      </a:extLst>
                    </a:gridCol>
                    <a:gridCol w="1544132">
                      <a:extLst>
                        <a:ext uri="{9D8B030D-6E8A-4147-A177-3AD203B41FA5}">
                          <a16:colId xmlns:a16="http://schemas.microsoft.com/office/drawing/2014/main" val="3687138710"/>
                        </a:ext>
                      </a:extLst>
                    </a:gridCol>
                    <a:gridCol w="1787192">
                      <a:extLst>
                        <a:ext uri="{9D8B030D-6E8A-4147-A177-3AD203B41FA5}">
                          <a16:colId xmlns:a16="http://schemas.microsoft.com/office/drawing/2014/main" val="3085417207"/>
                        </a:ext>
                      </a:extLst>
                    </a:gridCol>
                    <a:gridCol w="1930166">
                      <a:extLst>
                        <a:ext uri="{9D8B030D-6E8A-4147-A177-3AD203B41FA5}">
                          <a16:colId xmlns:a16="http://schemas.microsoft.com/office/drawing/2014/main" val="2477652617"/>
                        </a:ext>
                      </a:extLst>
                    </a:gridCol>
                    <a:gridCol w="2187525">
                      <a:extLst>
                        <a:ext uri="{9D8B030D-6E8A-4147-A177-3AD203B41FA5}">
                          <a16:colId xmlns:a16="http://schemas.microsoft.com/office/drawing/2014/main" val="151803406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t>样本编号</a:t>
                          </a:r>
                        </a:p>
                      </a:txBody>
                      <a:tcPr/>
                    </a:tc>
                    <a:tc>
                      <a:txBody>
                        <a:bodyPr/>
                        <a:lstStyle/>
                        <a:p>
                          <a:endParaRPr lang="en-CN"/>
                        </a:p>
                      </a:txBody>
                      <a:tcPr>
                        <a:blipFill>
                          <a:blip r:embed="rId3"/>
                          <a:stretch>
                            <a:fillRect l="-91150" t="-10345" r="-521239" b="-431034"/>
                          </a:stretch>
                        </a:blipFill>
                      </a:tcPr>
                    </a:tc>
                    <a:tc>
                      <a:txBody>
                        <a:bodyPr/>
                        <a:lstStyle/>
                        <a:p>
                          <a:endParaRPr lang="en-CN"/>
                        </a:p>
                      </a:txBody>
                      <a:tcPr>
                        <a:blipFill>
                          <a:blip r:embed="rId3"/>
                          <a:stretch>
                            <a:fillRect l="-178512" t="-10345" r="-386777" b="-431034"/>
                          </a:stretch>
                        </a:blipFill>
                      </a:tcPr>
                    </a:tc>
                    <a:tc>
                      <a:txBody>
                        <a:bodyPr/>
                        <a:lstStyle/>
                        <a:p>
                          <a:endParaRPr lang="en-CN"/>
                        </a:p>
                      </a:txBody>
                      <a:tcPr>
                        <a:blipFill>
                          <a:blip r:embed="rId3"/>
                          <a:stretch>
                            <a:fillRect l="-239007" t="-10345" r="-231915" b="-431034"/>
                          </a:stretch>
                        </a:blipFill>
                      </a:tcPr>
                    </a:tc>
                    <a:tc>
                      <a:txBody>
                        <a:bodyPr/>
                        <a:lstStyle/>
                        <a:p>
                          <a:endParaRPr lang="en-CN"/>
                        </a:p>
                      </a:txBody>
                      <a:tcPr>
                        <a:blipFill>
                          <a:blip r:embed="rId3"/>
                          <a:stretch>
                            <a:fillRect l="-314474" t="-10345" r="-115132" b="-431034"/>
                          </a:stretch>
                        </a:blipFill>
                      </a:tcPr>
                    </a:tc>
                    <a:tc>
                      <a:txBody>
                        <a:bodyPr/>
                        <a:lstStyle/>
                        <a:p>
                          <a:endParaRPr lang="en-CN"/>
                        </a:p>
                      </a:txBody>
                      <a:tcPr>
                        <a:blipFill>
                          <a:blip r:embed="rId3"/>
                          <a:stretch>
                            <a:fillRect l="-364162" t="-10345" r="-1156" b="-431034"/>
                          </a:stretch>
                        </a:blipFill>
                      </a:tcPr>
                    </a:tc>
                    <a:extLst>
                      <a:ext uri="{0D108BD9-81ED-4DB2-BD59-A6C34878D82A}">
                        <a16:rowId xmlns:a16="http://schemas.microsoft.com/office/drawing/2014/main" val="1709003157"/>
                      </a:ext>
                    </a:extLst>
                  </a:tr>
                  <a:tr h="370840">
                    <a:tc>
                      <a:txBody>
                        <a:bodyPr/>
                        <a:lstStyle/>
                        <a:p>
                          <a:pPr algn="ctr"/>
                          <a:r>
                            <a:rPr lang="en-US" altLang="zh-CN" dirty="0"/>
                            <a:t>1</a:t>
                          </a:r>
                          <a:endParaRPr lang="en-CN" dirty="0"/>
                        </a:p>
                      </a:txBody>
                      <a:tcPr/>
                    </a:tc>
                    <a:tc>
                      <a:txBody>
                        <a:bodyPr/>
                        <a:lstStyle/>
                        <a:p>
                          <a:pPr algn="ctr"/>
                          <a:r>
                            <a:rPr lang="en-US" altLang="zh-CN" dirty="0"/>
                            <a:t>25</a:t>
                          </a:r>
                          <a:endParaRPr lang="en-CN" dirty="0"/>
                        </a:p>
                      </a:txBody>
                      <a:tcPr/>
                    </a:tc>
                    <a:tc>
                      <a:txBody>
                        <a:bodyPr/>
                        <a:lstStyle/>
                        <a:p>
                          <a:pPr algn="ctr"/>
                          <a:r>
                            <a:rPr lang="en-CN" dirty="0"/>
                            <a:t>女</a:t>
                          </a:r>
                        </a:p>
                      </a:txBody>
                      <a:tcPr/>
                    </a:tc>
                    <a:tc>
                      <a:txBody>
                        <a:bodyPr/>
                        <a:lstStyle/>
                        <a:p>
                          <a:pPr algn="ctr"/>
                          <a:r>
                            <a:rPr lang="en-US" altLang="zh-CN" dirty="0"/>
                            <a:t>200,000</a:t>
                          </a:r>
                          <a:endParaRPr lang="en-CN" dirty="0"/>
                        </a:p>
                      </a:txBody>
                      <a:tcPr/>
                    </a:tc>
                    <a:tc>
                      <a:txBody>
                        <a:bodyPr/>
                        <a:lstStyle/>
                        <a:p>
                          <a:pPr algn="ctr"/>
                          <a:r>
                            <a:rPr lang="en-CN" dirty="0"/>
                            <a:t>3</a:t>
                          </a:r>
                        </a:p>
                      </a:txBody>
                      <a:tcPr/>
                    </a:tc>
                    <a:tc>
                      <a:txBody>
                        <a:bodyPr/>
                        <a:lstStyle/>
                        <a:p>
                          <a:pPr algn="ctr"/>
                          <a:r>
                            <a:rPr lang="en-CN" dirty="0"/>
                            <a:t>+1</a:t>
                          </a:r>
                        </a:p>
                      </a:txBody>
                      <a:tcPr/>
                    </a:tc>
                    <a:extLst>
                      <a:ext uri="{0D108BD9-81ED-4DB2-BD59-A6C34878D82A}">
                        <a16:rowId xmlns:a16="http://schemas.microsoft.com/office/drawing/2014/main" val="4098158711"/>
                      </a:ext>
                    </a:extLst>
                  </a:tr>
                  <a:tr h="370840">
                    <a:tc>
                      <a:txBody>
                        <a:bodyPr/>
                        <a:lstStyle/>
                        <a:p>
                          <a:pPr algn="ctr"/>
                          <a:r>
                            <a:rPr lang="en-US" altLang="zh-CN" dirty="0"/>
                            <a:t>2</a:t>
                          </a:r>
                          <a:endParaRPr lang="en-CN" dirty="0"/>
                        </a:p>
                      </a:txBody>
                      <a:tcPr/>
                    </a:tc>
                    <a:tc>
                      <a:txBody>
                        <a:bodyPr/>
                        <a:lstStyle/>
                        <a:p>
                          <a:pPr algn="ctr"/>
                          <a:r>
                            <a:rPr lang="en-US" dirty="0"/>
                            <a:t>27</a:t>
                          </a:r>
                          <a:endParaRPr lang="en-CN" dirty="0"/>
                        </a:p>
                      </a:txBody>
                      <a:tcPr/>
                    </a:tc>
                    <a:tc>
                      <a:txBody>
                        <a:bodyPr/>
                        <a:lstStyle/>
                        <a:p>
                          <a:pPr algn="ctr"/>
                          <a:r>
                            <a:rPr lang="en-US" dirty="0" err="1"/>
                            <a:t>男</a:t>
                          </a:r>
                          <a:endParaRPr lang="en-CN" dirty="0"/>
                        </a:p>
                      </a:txBody>
                      <a:tcPr/>
                    </a:tc>
                    <a:tc>
                      <a:txBody>
                        <a:bodyPr/>
                        <a:lstStyle/>
                        <a:p>
                          <a:pPr algn="ctr"/>
                          <a:r>
                            <a:rPr lang="en-CN" dirty="0"/>
                            <a:t>15,000</a:t>
                          </a:r>
                        </a:p>
                      </a:txBody>
                      <a:tcPr/>
                    </a:tc>
                    <a:tc>
                      <a:txBody>
                        <a:bodyPr/>
                        <a:lstStyle/>
                        <a:p>
                          <a:pPr algn="ctr"/>
                          <a:r>
                            <a:rPr lang="en-CN" dirty="0"/>
                            <a:t>8</a:t>
                          </a:r>
                        </a:p>
                      </a:txBody>
                      <a:tcPr/>
                    </a:tc>
                    <a:tc>
                      <a:txBody>
                        <a:bodyPr/>
                        <a:lstStyle/>
                        <a:p>
                          <a:pPr algn="ctr"/>
                          <a:r>
                            <a:rPr lang="en-CN" dirty="0"/>
                            <a:t>-1</a:t>
                          </a:r>
                        </a:p>
                      </a:txBody>
                      <a:tcPr/>
                    </a:tc>
                    <a:extLst>
                      <a:ext uri="{0D108BD9-81ED-4DB2-BD59-A6C34878D82A}">
                        <a16:rowId xmlns:a16="http://schemas.microsoft.com/office/drawing/2014/main" val="3925037738"/>
                      </a:ext>
                    </a:extLst>
                  </a:tr>
                  <a:tr h="370840">
                    <a:tc>
                      <a:txBody>
                        <a:bodyPr/>
                        <a:lstStyle/>
                        <a:p>
                          <a:pPr algn="ctr"/>
                          <a:r>
                            <a:rPr lang="en-US" dirty="0"/>
                            <a:t>…</a:t>
                          </a:r>
                          <a:endParaRPr lang="en-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t>
                          </a:r>
                          <a:endParaRPr lang="en-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a:ea typeface="微软雅黑"/>
                              <a:cs typeface="+mn-cs"/>
                            </a:rPr>
                            <a:t>…</a:t>
                          </a:r>
                          <a:endParaRPr kumimoji="0" lang="en-CN" sz="1800" b="0" i="0" u="none" strike="noStrike" kern="1200" cap="none" spc="0" normalizeH="0" baseline="0" noProof="0" dirty="0">
                            <a:ln>
                              <a:noFill/>
                            </a:ln>
                            <a:solidFill>
                              <a:prstClr val="black"/>
                            </a:solidFill>
                            <a:effectLst/>
                            <a:uLnTx/>
                            <a:uFillTx/>
                            <a:latin typeface="Segoe UI"/>
                            <a:ea typeface="微软雅黑"/>
                            <a:cs typeface="+mn-cs"/>
                          </a:endParaRPr>
                        </a:p>
                      </a:txBody>
                      <a:tcPr/>
                    </a:tc>
                    <a:extLst>
                      <a:ext uri="{0D108BD9-81ED-4DB2-BD59-A6C34878D82A}">
                        <a16:rowId xmlns:a16="http://schemas.microsoft.com/office/drawing/2014/main" val="331094792"/>
                      </a:ext>
                    </a:extLst>
                  </a:tr>
                  <a:tr h="370840">
                    <a:tc>
                      <a:txBody>
                        <a:bodyPr/>
                        <a:lstStyle/>
                        <a:p>
                          <a:endParaRPr lang="en-CN"/>
                        </a:p>
                      </a:txBody>
                      <a:tcPr>
                        <a:blipFill>
                          <a:blip r:embed="rId3"/>
                          <a:stretch>
                            <a:fillRect l="-980" t="-417241" r="-688235" b="-24138"/>
                          </a:stretch>
                        </a:blipFill>
                      </a:tcPr>
                    </a:tc>
                    <a:tc>
                      <a:txBody>
                        <a:bodyPr/>
                        <a:lstStyle/>
                        <a:p>
                          <a:pPr algn="ctr"/>
                          <a:r>
                            <a:rPr lang="en-CN" dirty="0"/>
                            <a:t>31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男</a:t>
                          </a:r>
                          <a:endParaRPr lang="en-CN" dirty="0"/>
                        </a:p>
                      </a:txBody>
                      <a:tcPr/>
                    </a:tc>
                    <a:tc>
                      <a:txBody>
                        <a:bodyPr/>
                        <a:lstStyle/>
                        <a:p>
                          <a:pPr algn="ctr"/>
                          <a:r>
                            <a:rPr lang="en-CN" dirty="0"/>
                            <a:t>1,230,000</a:t>
                          </a:r>
                        </a:p>
                      </a:txBody>
                      <a:tcPr/>
                    </a:tc>
                    <a:tc>
                      <a:txBody>
                        <a:bodyPr/>
                        <a:lstStyle/>
                        <a:p>
                          <a:pPr algn="ctr"/>
                          <a:r>
                            <a:rPr lang="en-CN" dirty="0"/>
                            <a:t>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dirty="0"/>
                            <a:t>+1</a:t>
                          </a:r>
                        </a:p>
                      </a:txBody>
                      <a:tcPr/>
                    </a:tc>
                    <a:extLst>
                      <a:ext uri="{0D108BD9-81ED-4DB2-BD59-A6C34878D82A}">
                        <a16:rowId xmlns:a16="http://schemas.microsoft.com/office/drawing/2014/main" val="2635406448"/>
                      </a:ext>
                    </a:extLst>
                  </a:tr>
                </a:tbl>
              </a:graphicData>
            </a:graphic>
          </p:graphicFrame>
        </mc:Fallback>
      </mc:AlternateContent>
      <mc:AlternateContent xmlns:mc="http://schemas.openxmlformats.org/markup-compatibility/2006" xmlns:a14="http://schemas.microsoft.com/office/drawing/2010/main">
        <mc:Choice Requires="a14">
          <p:sp>
            <p:nvSpPr>
              <p:cNvPr id="20" name="文本框 119">
                <a:extLst>
                  <a:ext uri="{FF2B5EF4-FFF2-40B4-BE49-F238E27FC236}">
                    <a16:creationId xmlns:a16="http://schemas.microsoft.com/office/drawing/2014/main" id="{500CF6BE-C89F-3A42-8938-452CD3D5D31F}"/>
                  </a:ext>
                </a:extLst>
              </p:cNvPr>
              <p:cNvSpPr txBox="1"/>
              <p:nvPr/>
            </p:nvSpPr>
            <p:spPr>
              <a:xfrm>
                <a:off x="225043" y="4273440"/>
                <a:ext cx="11357355" cy="1082604"/>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solidFill>
                      <a:srgbClr val="FF0000"/>
                    </a:solidFill>
                  </a:rPr>
                  <a:t>特征向量</a:t>
                </a:r>
                <a14:m>
                  <m:oMath xmlns:m="http://schemas.openxmlformats.org/officeDocument/2006/math">
                    <m:sSub>
                      <m:sSubPr>
                        <m:ctrlPr>
                          <a:rPr lang="en-US" altLang="zh-CN" sz="2800" b="1" i="1" spc="-10" dirty="0" smtClean="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b="0" i="1" spc="-10" dirty="0" smtClean="0">
                            <a:latin typeface="Cambria Math" panose="02040503050406030204" pitchFamily="18" charset="0"/>
                          </a:rPr>
                          <m:t>𝑖</m:t>
                        </m:r>
                      </m:sub>
                    </m:sSub>
                    <m:r>
                      <a:rPr lang="en-US" altLang="zh-CN" sz="2800" i="1" spc="-10">
                        <a:latin typeface="Cambria Math" panose="02040503050406030204" pitchFamily="18" charset="0"/>
                      </a:rPr>
                      <m:t>=</m:t>
                    </m:r>
                    <m:sSup>
                      <m:sSupPr>
                        <m:ctrlPr>
                          <a:rPr lang="en-US" altLang="zh-CN" sz="2800" i="1" spc="-10">
                            <a:latin typeface="Cambria Math" panose="02040503050406030204" pitchFamily="18" charset="0"/>
                          </a:rPr>
                        </m:ctrlPr>
                      </m:sSupPr>
                      <m:e>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i="1" spc="-10">
                                <a:latin typeface="Cambria Math" panose="02040503050406030204" pitchFamily="18" charset="0"/>
                              </a:rPr>
                              <m:t>1</m:t>
                            </m:r>
                          </m:sub>
                        </m:sSub>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i="1" spc="-10">
                                <a:latin typeface="Cambria Math" panose="02040503050406030204" pitchFamily="18" charset="0"/>
                              </a:rPr>
                              <m:t>2</m:t>
                            </m:r>
                          </m:sub>
                        </m:sSub>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3</m:t>
                            </m:r>
                          </m:sub>
                        </m:sSub>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4</m:t>
                            </m:r>
                          </m:sub>
                        </m:sSub>
                        <m:r>
                          <a:rPr lang="en-US" altLang="zh-CN" sz="2800" i="1" spc="-10">
                            <a:latin typeface="Cambria Math" panose="02040503050406030204" pitchFamily="18" charset="0"/>
                          </a:rPr>
                          <m:t>)</m:t>
                        </m:r>
                      </m:e>
                      <m:sup>
                        <m:r>
                          <a:rPr lang="en-US" altLang="zh-CN" sz="2800" i="1" spc="-10">
                            <a:latin typeface="Cambria Math" panose="02040503050406030204" pitchFamily="18" charset="0"/>
                          </a:rPr>
                          <m:t>𝑇</m:t>
                        </m:r>
                      </m:sup>
                    </m:sSup>
                  </m:oMath>
                </a14:m>
                <a:r>
                  <a:rPr lang="zh-CN" altLang="en-US" sz="2800" spc="-10" dirty="0">
                    <a:latin typeface="+mn-ea"/>
                  </a:rPr>
                  <a:t>为</a:t>
                </a:r>
                <a:r>
                  <a:rPr lang="zh-CN" altLang="en-US" sz="2800" spc="-10" dirty="0">
                    <a:solidFill>
                      <a:schemeClr val="accent1"/>
                    </a:solidFill>
                    <a:latin typeface="+mn-ea"/>
                  </a:rPr>
                  <a:t>输入</a:t>
                </a:r>
                <a:r>
                  <a:rPr lang="zh-CN" altLang="en-US" sz="2800" spc="-10" dirty="0">
                    <a:latin typeface="+mn-ea"/>
                  </a:rPr>
                  <a:t>，每一行被称为一个</a:t>
                </a:r>
                <a:r>
                  <a:rPr lang="zh-CN" altLang="en-US" sz="2800" spc="-10" dirty="0">
                    <a:solidFill>
                      <a:srgbClr val="FF0000"/>
                    </a:solidFill>
                    <a:latin typeface="+mn-ea"/>
                  </a:rPr>
                  <a:t>训练样本</a:t>
                </a:r>
                <a:r>
                  <a:rPr lang="zh-CN" altLang="en-US" sz="2800" spc="-10" dirty="0">
                    <a:latin typeface="+mn-ea"/>
                  </a:rPr>
                  <a:t>（</a:t>
                </a:r>
                <a:r>
                  <a:rPr lang="en-US" altLang="zh-CN" sz="2800" spc="-10" dirty="0">
                    <a:latin typeface="+mn-ea"/>
                  </a:rPr>
                  <a:t>training</a:t>
                </a:r>
                <a:r>
                  <a:rPr lang="zh-CN" altLang="en-US" sz="2800" spc="-10" dirty="0">
                    <a:latin typeface="+mn-ea"/>
                  </a:rPr>
                  <a:t> </a:t>
                </a:r>
                <a:r>
                  <a:rPr lang="en-US" altLang="zh-CN" sz="2800" spc="-10" dirty="0">
                    <a:latin typeface="+mn-ea"/>
                  </a:rPr>
                  <a:t>sample</a:t>
                </a:r>
                <a:r>
                  <a:rPr lang="zh-CN" altLang="en-US" sz="2800" spc="-10" dirty="0">
                    <a:latin typeface="+mn-ea"/>
                  </a:rPr>
                  <a:t>），简称为</a:t>
                </a:r>
                <a:r>
                  <a:rPr lang="zh-CN" altLang="en-US" sz="2800" spc="-10" dirty="0">
                    <a:solidFill>
                      <a:srgbClr val="FF0000"/>
                    </a:solidFill>
                    <a:latin typeface="+mn-ea"/>
                  </a:rPr>
                  <a:t>样本</a:t>
                </a:r>
                <a:r>
                  <a:rPr lang="zh-CN" altLang="en-US" sz="2800" spc="-10" dirty="0">
                    <a:latin typeface="+mn-ea"/>
                  </a:rPr>
                  <a:t>（</a:t>
                </a:r>
                <a:r>
                  <a:rPr lang="en-US" altLang="zh-CN" sz="2800" spc="-10" dirty="0">
                    <a:latin typeface="+mn-ea"/>
                  </a:rPr>
                  <a:t>sample</a:t>
                </a:r>
                <a:r>
                  <a:rPr lang="zh-CN" altLang="en-US" sz="2800" spc="-10" dirty="0">
                    <a:latin typeface="+mn-ea"/>
                  </a:rPr>
                  <a:t>）</a:t>
                </a:r>
                <a:endParaRPr lang="en-US" altLang="zh-CN" sz="2800" spc="-10" dirty="0">
                  <a:latin typeface="+mn-ea"/>
                </a:endParaRPr>
              </a:p>
            </p:txBody>
          </p:sp>
        </mc:Choice>
        <mc:Fallback xmlns="">
          <p:sp>
            <p:nvSpPr>
              <p:cNvPr id="20" name="文本框 119">
                <a:extLst>
                  <a:ext uri="{FF2B5EF4-FFF2-40B4-BE49-F238E27FC236}">
                    <a16:creationId xmlns:a16="http://schemas.microsoft.com/office/drawing/2014/main" id="{500CF6BE-C89F-3A42-8938-452CD3D5D31F}"/>
                  </a:ext>
                </a:extLst>
              </p:cNvPr>
              <p:cNvSpPr txBox="1">
                <a:spLocks noRot="1" noChangeAspect="1" noMove="1" noResize="1" noEditPoints="1" noAdjustHandles="1" noChangeArrowheads="1" noChangeShapeType="1" noTextEdit="1"/>
              </p:cNvSpPr>
              <p:nvPr/>
            </p:nvSpPr>
            <p:spPr>
              <a:xfrm>
                <a:off x="225043" y="4273440"/>
                <a:ext cx="11357355" cy="1082604"/>
              </a:xfrm>
              <a:prstGeom prst="rect">
                <a:avLst/>
              </a:prstGeom>
              <a:blipFill>
                <a:blip r:embed="rId4"/>
                <a:stretch>
                  <a:fillRect l="-893" t="-2326" b="-16279"/>
                </a:stretch>
              </a:blipFill>
            </p:spPr>
            <p:txBody>
              <a:bodyPr/>
              <a:lstStyle/>
              <a:p>
                <a:r>
                  <a:rPr lang="en-CN">
                    <a:noFill/>
                  </a:rPr>
                  <a:t> </a:t>
                </a:r>
              </a:p>
            </p:txBody>
          </p:sp>
        </mc:Fallback>
      </mc:AlternateContent>
      <p:sp>
        <p:nvSpPr>
          <p:cNvPr id="21" name="文本框 119">
            <a:extLst>
              <a:ext uri="{FF2B5EF4-FFF2-40B4-BE49-F238E27FC236}">
                <a16:creationId xmlns:a16="http://schemas.microsoft.com/office/drawing/2014/main" id="{EE9BC57E-F494-7949-A7FB-65FF8937A907}"/>
              </a:ext>
            </a:extLst>
          </p:cNvPr>
          <p:cNvSpPr txBox="1"/>
          <p:nvPr/>
        </p:nvSpPr>
        <p:spPr>
          <a:xfrm>
            <a:off x="225044" y="3522727"/>
            <a:ext cx="11357355" cy="564642"/>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2800" spc="-10" dirty="0">
                <a:latin typeface="+mn-ea"/>
              </a:rPr>
              <a:t>年龄</a:t>
            </a:r>
            <a:r>
              <a:rPr lang="zh-CN" altLang="en-US" sz="2800" spc="-10" dirty="0">
                <a:latin typeface="+mn-ea"/>
              </a:rPr>
              <a:t>，性别，年收入，工作年限被称为</a:t>
            </a:r>
            <a:r>
              <a:rPr lang="zh-CN" altLang="en-US" sz="2800" spc="-10" dirty="0">
                <a:solidFill>
                  <a:srgbClr val="FF0000"/>
                </a:solidFill>
                <a:latin typeface="+mn-ea"/>
              </a:rPr>
              <a:t>属性</a:t>
            </a:r>
            <a:r>
              <a:rPr lang="zh-CN" altLang="en-US" sz="2800" spc="-10" dirty="0">
                <a:latin typeface="+mn-ea"/>
              </a:rPr>
              <a:t>或</a:t>
            </a:r>
            <a:r>
              <a:rPr lang="zh-CN" altLang="en-US" sz="2800" spc="-10" dirty="0">
                <a:solidFill>
                  <a:srgbClr val="FF0000"/>
                </a:solidFill>
                <a:latin typeface="+mn-ea"/>
              </a:rPr>
              <a:t>特征</a:t>
            </a:r>
            <a:r>
              <a:rPr lang="zh-CN" altLang="en-US" sz="2800" spc="-10" dirty="0">
                <a:latin typeface="+mn-ea"/>
              </a:rPr>
              <a:t>（</a:t>
            </a:r>
            <a:r>
              <a:rPr lang="en-US" altLang="zh-CN" sz="2800" spc="-10" dirty="0">
                <a:latin typeface="+mn-ea"/>
              </a:rPr>
              <a:t>feature</a:t>
            </a:r>
            <a:r>
              <a:rPr lang="zh-CN" altLang="en-US" sz="2800" spc="-10" dirty="0">
                <a:latin typeface="+mn-ea"/>
              </a:rPr>
              <a:t>）</a:t>
            </a:r>
            <a:endParaRPr lang="en-US" altLang="zh-CN" sz="2800" spc="-10" dirty="0">
              <a:latin typeface="+mn-ea"/>
            </a:endParaRPr>
          </a:p>
        </p:txBody>
      </p:sp>
      <p:sp>
        <p:nvSpPr>
          <p:cNvPr id="22" name="文本框 119">
            <a:extLst>
              <a:ext uri="{FF2B5EF4-FFF2-40B4-BE49-F238E27FC236}">
                <a16:creationId xmlns:a16="http://schemas.microsoft.com/office/drawing/2014/main" id="{AAE086BB-ACFB-9949-9E91-721BD04B5270}"/>
              </a:ext>
            </a:extLst>
          </p:cNvPr>
          <p:cNvSpPr txBox="1"/>
          <p:nvPr/>
        </p:nvSpPr>
        <p:spPr>
          <a:xfrm>
            <a:off x="225044" y="5421225"/>
            <a:ext cx="11357355" cy="564642"/>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latin typeface="+mn-ea"/>
              </a:rPr>
              <a:t>“是否批准”这个信息表示</a:t>
            </a:r>
            <a:r>
              <a:rPr lang="zh-CN" altLang="en-US" sz="2800" spc="-10" dirty="0">
                <a:solidFill>
                  <a:schemeClr val="accent1"/>
                </a:solidFill>
                <a:latin typeface="+mn-ea"/>
              </a:rPr>
              <a:t>输出</a:t>
            </a:r>
            <a:r>
              <a:rPr lang="zh-CN" altLang="en-US" sz="2800" spc="-10" dirty="0">
                <a:latin typeface="+mn-ea"/>
              </a:rPr>
              <a:t>，被称为样本的</a:t>
            </a:r>
            <a:r>
              <a:rPr lang="zh-CN" altLang="en-US" sz="2800" spc="-10" dirty="0">
                <a:solidFill>
                  <a:srgbClr val="FF0000"/>
                </a:solidFill>
                <a:latin typeface="+mn-ea"/>
              </a:rPr>
              <a:t>标注</a:t>
            </a:r>
            <a:r>
              <a:rPr lang="zh-CN" altLang="en-US" sz="2800" spc="-10" dirty="0">
                <a:latin typeface="+mn-ea"/>
              </a:rPr>
              <a:t>（</a:t>
            </a:r>
            <a:r>
              <a:rPr lang="en-US" altLang="zh-CN" sz="2800" spc="-10" dirty="0">
                <a:latin typeface="+mn-ea"/>
              </a:rPr>
              <a:t>Label</a:t>
            </a:r>
            <a:r>
              <a:rPr lang="zh-CN" altLang="en-US" sz="2800" spc="-10" dirty="0">
                <a:latin typeface="+mn-ea"/>
              </a:rPr>
              <a:t>）</a:t>
            </a:r>
            <a:endParaRPr lang="en-US" altLang="zh-CN" sz="2800" spc="-10" dirty="0">
              <a:solidFill>
                <a:srgbClr val="FF0000"/>
              </a:solidFill>
              <a:latin typeface="+mn-ea"/>
            </a:endParaRPr>
          </a:p>
        </p:txBody>
      </p:sp>
    </p:spTree>
    <p:extLst>
      <p:ext uri="{BB962C8B-B14F-4D97-AF65-F5344CB8AC3E}">
        <p14:creationId xmlns:p14="http://schemas.microsoft.com/office/powerpoint/2010/main" val="924528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linds(horizontal)">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linds(horizontal)">
                                      <p:cBhvr>
                                        <p:cTn id="1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225044" y="872133"/>
            <a:ext cx="12305211" cy="56553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机器学习的</a:t>
            </a:r>
            <a:r>
              <a:rPr lang="zh-CN" altLang="en-US" sz="2800" spc="-10" dirty="0">
                <a:solidFill>
                  <a:srgbClr val="FF0000"/>
                </a:solidFill>
                <a:latin typeface="+mn-ea"/>
              </a:rPr>
              <a:t>基本术语</a:t>
            </a:r>
            <a:r>
              <a:rPr lang="zh-CN" altLang="en-US" sz="2800" spc="-10" dirty="0">
                <a:latin typeface="+mn-ea"/>
              </a:rPr>
              <a:t>（以银行批准一用户的信用卡申请是好</a:t>
            </a:r>
            <a:r>
              <a:rPr lang="en-US" altLang="zh-CN" sz="2800" spc="-10" dirty="0">
                <a:latin typeface="+mn-ea"/>
              </a:rPr>
              <a:t>/</a:t>
            </a:r>
            <a:r>
              <a:rPr lang="zh-CN" altLang="en-US" sz="2800" spc="-10" dirty="0">
                <a:latin typeface="+mn-ea"/>
              </a:rPr>
              <a:t>坏为例）</a:t>
            </a:r>
            <a:endParaRPr lang="en-US" altLang="zh-CN" sz="2800" spc="-10" dirty="0">
              <a:latin typeface="+mn-ea"/>
            </a:endParaRPr>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5790C291-DC7A-8F4F-BCF9-2170ECAD33FC}"/>
                  </a:ext>
                </a:extLst>
              </p:cNvPr>
              <p:cNvSpPr txBox="1"/>
              <p:nvPr/>
            </p:nvSpPr>
            <p:spPr>
              <a:xfrm>
                <a:off x="225044" y="1516219"/>
                <a:ext cx="11217573" cy="111953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2800" spc="-10" dirty="0">
                    <a:solidFill>
                      <a:srgbClr val="0070C0"/>
                    </a:solidFill>
                    <a:latin typeface="+mn-ea"/>
                  </a:rPr>
                  <a:t>输入</a:t>
                </a:r>
                <a:r>
                  <a:rPr lang="en-US" altLang="zh-CN" sz="2800" spc="-10" dirty="0">
                    <a:latin typeface="+mn-ea"/>
                  </a:rPr>
                  <a:t>:</a:t>
                </a:r>
                <a14:m>
                  <m:oMath xmlns:m="http://schemas.openxmlformats.org/officeDocument/2006/math">
                    <m:sSub>
                      <m:sSubPr>
                        <m:ctrlPr>
                          <a:rPr lang="en-US" altLang="zh-CN" sz="2800" b="1" i="1" spc="-10" dirty="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i="1" spc="-10" dirty="0">
                            <a:latin typeface="Cambria Math" panose="02040503050406030204" pitchFamily="18" charset="0"/>
                          </a:rPr>
                          <m:t>𝑖</m:t>
                        </m:r>
                      </m:sub>
                    </m:sSub>
                    <m:r>
                      <a:rPr lang="en-US" altLang="zh-CN" sz="2800" i="1" spc="-10" smtClean="0">
                        <a:latin typeface="Cambria Math" panose="02040503050406030204" pitchFamily="18" charset="0"/>
                        <a:ea typeface="Cambria Math" panose="02040503050406030204" pitchFamily="18" charset="0"/>
                      </a:rPr>
                      <m:t>∈</m:t>
                    </m:r>
                    <m:r>
                      <a:rPr lang="en-US" altLang="zh-CN" sz="2800" i="1" spc="-10" dirty="0" smtClean="0">
                        <a:latin typeface="Cambria Math" panose="02040503050406030204" pitchFamily="18" charset="0"/>
                        <a:ea typeface="Cambria Math" panose="02040503050406030204" pitchFamily="18" charset="0"/>
                      </a:rPr>
                      <m:t>𝒳</m:t>
                    </m:r>
                  </m:oMath>
                </a14:m>
                <a:r>
                  <a:rPr lang="zh-CN" altLang="en-US" sz="2800" spc="-10" dirty="0">
                    <a:latin typeface="+mn-ea"/>
                  </a:rPr>
                  <a:t>，</a:t>
                </a:r>
                <a14:m>
                  <m:oMath xmlns:m="http://schemas.openxmlformats.org/officeDocument/2006/math">
                    <m:sSub>
                      <m:sSubPr>
                        <m:ctrlPr>
                          <a:rPr lang="en-US" altLang="zh-CN" sz="2800" b="1" i="1" spc="-10" dirty="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i="1" spc="-10" dirty="0">
                            <a:latin typeface="Cambria Math" panose="02040503050406030204" pitchFamily="18" charset="0"/>
                          </a:rPr>
                          <m:t>𝑖</m:t>
                        </m:r>
                      </m:sub>
                    </m:sSub>
                    <m:r>
                      <a:rPr lang="en-US" altLang="zh-CN" sz="2800" b="0" i="1" spc="-10" smtClean="0">
                        <a:latin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m:t>
                        </m:r>
                        <m:sSub>
                          <m:sSubPr>
                            <m:ctrlPr>
                              <a:rPr lang="en-US" altLang="zh-CN" sz="2800" b="0" i="1" spc="-10" smtClean="0">
                                <a:latin typeface="Cambria Math" panose="02040503050406030204" pitchFamily="18" charset="0"/>
                              </a:rPr>
                            </m:ctrlPr>
                          </m:sSubPr>
                          <m:e>
                            <m:r>
                              <a:rPr lang="en-US" altLang="zh-CN" sz="2800" b="0" i="1" spc="-10" smtClean="0">
                                <a:latin typeface="Cambria Math" panose="02040503050406030204" pitchFamily="18" charset="0"/>
                              </a:rPr>
                              <m:t>𝑥</m:t>
                            </m:r>
                          </m:e>
                          <m:sub>
                            <m:r>
                              <a:rPr lang="en-US" altLang="zh-CN" sz="2800" b="0" i="1" spc="-10" smtClean="0">
                                <a:latin typeface="Cambria Math" panose="02040503050406030204" pitchFamily="18" charset="0"/>
                              </a:rPr>
                              <m:t>1</m:t>
                            </m:r>
                          </m:sub>
                        </m:sSub>
                        <m:r>
                          <a:rPr lang="en-US" altLang="zh-CN" sz="2800" b="0" i="1" spc="-10" smtClean="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2</m:t>
                            </m:r>
                          </m:sub>
                        </m:sSub>
                        <m:r>
                          <a:rPr lang="en-US" altLang="zh-CN" sz="2800" b="0" i="1" spc="-10" smtClean="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𝑑</m:t>
                            </m:r>
                          </m:sub>
                        </m:sSub>
                        <m:r>
                          <a:rPr lang="en-US" altLang="zh-CN" sz="2800" b="0" i="1" spc="-10" smtClean="0">
                            <a:latin typeface="Cambria Math" panose="02040503050406030204" pitchFamily="18" charset="0"/>
                          </a:rPr>
                          <m:t>)</m:t>
                        </m:r>
                      </m:e>
                      <m:sup>
                        <m:r>
                          <a:rPr lang="en-US" altLang="zh-CN" sz="2800" b="0" i="1" spc="-10" smtClean="0">
                            <a:latin typeface="Cambria Math" panose="02040503050406030204" pitchFamily="18" charset="0"/>
                          </a:rPr>
                          <m:t>𝑇</m:t>
                        </m:r>
                      </m:sup>
                    </m:sSup>
                  </m:oMath>
                </a14:m>
                <a:r>
                  <a:rPr lang="zh-CN" altLang="en-US" sz="2800" spc="-10" dirty="0">
                    <a:latin typeface="+mn-ea"/>
                  </a:rPr>
                  <a:t>表示用户的申请示例，</a:t>
                </a:r>
                <a:r>
                  <a:rPr lang="en-US" altLang="zh-CN" sz="2800" spc="-10" dirty="0"/>
                  <a:t> </a:t>
                </a:r>
                <a14:m>
                  <m:oMath xmlns:m="http://schemas.openxmlformats.org/officeDocument/2006/math">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𝑗</m:t>
                        </m:r>
                      </m:sub>
                    </m:sSub>
                  </m:oMath>
                </a14:m>
                <a:r>
                  <a:rPr lang="zh-CN" altLang="en-US" sz="2800" spc="-10" dirty="0">
                    <a:latin typeface="+mn-ea"/>
                  </a:rPr>
                  <a:t>表示属性（特征）</a:t>
                </a:r>
                <a:r>
                  <a:rPr lang="zh-CN" altLang="en-US" sz="2800" spc="-10" dirty="0">
                    <a:ea typeface="Cambria Math" panose="02040503050406030204" pitchFamily="18" charset="0"/>
                  </a:rPr>
                  <a:t>，</a:t>
                </a:r>
                <a14:m>
                  <m:oMath xmlns:m="http://schemas.openxmlformats.org/officeDocument/2006/math">
                    <m:r>
                      <a:rPr lang="en-US" altLang="zh-CN" sz="2800" i="1" spc="-10" dirty="0" smtClean="0">
                        <a:solidFill>
                          <a:srgbClr val="FF0000"/>
                        </a:solidFill>
                        <a:latin typeface="Cambria Math" panose="02040503050406030204" pitchFamily="18" charset="0"/>
                        <a:ea typeface="Cambria Math" panose="02040503050406030204" pitchFamily="18" charset="0"/>
                      </a:rPr>
                      <m:t>𝒳</m:t>
                    </m:r>
                  </m:oMath>
                </a14:m>
                <a:r>
                  <a:rPr lang="zh-CN" altLang="en-US" sz="2800" spc="-10" dirty="0">
                    <a:latin typeface="+mn-ea"/>
                  </a:rPr>
                  <a:t>表示</a:t>
                </a:r>
                <a:r>
                  <a:rPr lang="zh-CN" altLang="en-US" sz="2800" b="1" spc="-10" dirty="0">
                    <a:solidFill>
                      <a:srgbClr val="FF0000"/>
                    </a:solidFill>
                    <a:latin typeface="+mn-ea"/>
                  </a:rPr>
                  <a:t>样本空间</a:t>
                </a:r>
                <a:endParaRPr lang="en-US" altLang="zh-CN" sz="2800" b="1" spc="-10" dirty="0">
                  <a:solidFill>
                    <a:srgbClr val="FF0000"/>
                  </a:solidFill>
                  <a:latin typeface="+mn-ea"/>
                </a:endParaRPr>
              </a:p>
            </p:txBody>
          </p:sp>
        </mc:Choice>
        <mc:Fallback xmlns="">
          <p:sp>
            <p:nvSpPr>
              <p:cNvPr id="5" name="文本框 119">
                <a:extLst>
                  <a:ext uri="{FF2B5EF4-FFF2-40B4-BE49-F238E27FC236}">
                    <a16:creationId xmlns:a16="http://schemas.microsoft.com/office/drawing/2014/main" id="{5790C291-DC7A-8F4F-BCF9-2170ECAD33FC}"/>
                  </a:ext>
                </a:extLst>
              </p:cNvPr>
              <p:cNvSpPr txBox="1">
                <a:spLocks noRot="1" noChangeAspect="1" noMove="1" noResize="1" noEditPoints="1" noAdjustHandles="1" noChangeArrowheads="1" noChangeShapeType="1" noTextEdit="1"/>
              </p:cNvSpPr>
              <p:nvPr/>
            </p:nvSpPr>
            <p:spPr>
              <a:xfrm>
                <a:off x="225044" y="1516219"/>
                <a:ext cx="11217573" cy="1119537"/>
              </a:xfrm>
              <a:prstGeom prst="rect">
                <a:avLst/>
              </a:prstGeom>
              <a:blipFill>
                <a:blip r:embed="rId3"/>
                <a:stretch>
                  <a:fillRect l="-905" r="-1131" b="-157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FE9A4E45-C37E-184F-BDD2-AB375BB33551}"/>
                  </a:ext>
                </a:extLst>
              </p:cNvPr>
              <p:cNvSpPr txBox="1"/>
              <p:nvPr/>
            </p:nvSpPr>
            <p:spPr>
              <a:xfrm>
                <a:off x="225043" y="2618539"/>
                <a:ext cx="11426118" cy="56085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2800" spc="-10" dirty="0">
                    <a:solidFill>
                      <a:srgbClr val="0070C0"/>
                    </a:solidFill>
                    <a:latin typeface="+mn-ea"/>
                  </a:rPr>
                  <a:t>输</a:t>
                </a:r>
                <a:r>
                  <a:rPr lang="zh-CN" altLang="en-US" sz="2800" spc="-10" dirty="0">
                    <a:solidFill>
                      <a:srgbClr val="0070C0"/>
                    </a:solidFill>
                    <a:latin typeface="+mn-ea"/>
                  </a:rPr>
                  <a:t>出</a:t>
                </a:r>
                <a:r>
                  <a:rPr lang="en-US" altLang="zh-CN" sz="2800" spc="-10" dirty="0">
                    <a:latin typeface="+mn-ea"/>
                  </a:rPr>
                  <a:t>: </a:t>
                </a:r>
                <a14:m>
                  <m:oMath xmlns:m="http://schemas.openxmlformats.org/officeDocument/2006/math">
                    <m:r>
                      <m:rPr>
                        <m:sty m:val="p"/>
                      </m:rPr>
                      <a:rPr lang="en-US" altLang="zh-CN" sz="2800" b="0" i="0" spc="-10" smtClean="0">
                        <a:latin typeface="Cambria Math" panose="02040503050406030204" pitchFamily="18" charset="0"/>
                        <a:ea typeface="Cambria Math" panose="02040503050406030204" pitchFamily="18" charset="0"/>
                      </a:rPr>
                      <m:t>y</m:t>
                    </m:r>
                    <m:r>
                      <a:rPr lang="en-US" altLang="zh-CN" sz="2800" i="1" spc="-10" smtClean="0">
                        <a:latin typeface="Cambria Math" panose="02040503050406030204" pitchFamily="18" charset="0"/>
                        <a:ea typeface="Cambria Math" panose="02040503050406030204" pitchFamily="18" charset="0"/>
                      </a:rPr>
                      <m:t>∈</m:t>
                    </m:r>
                    <m:r>
                      <a:rPr lang="en-US" altLang="zh-CN" sz="2800" i="1" spc="-10" dirty="0" smtClean="0">
                        <a:latin typeface="Cambria Math" panose="02040503050406030204" pitchFamily="18" charset="0"/>
                        <a:ea typeface="Cambria Math" panose="02040503050406030204" pitchFamily="18" charset="0"/>
                      </a:rPr>
                      <m:t>𝒴</m:t>
                    </m:r>
                  </m:oMath>
                </a14:m>
                <a:r>
                  <a:rPr lang="zh-CN" altLang="en-US" sz="2800" spc="-10" dirty="0">
                    <a:latin typeface="+mn-ea"/>
                  </a:rPr>
                  <a:t>，</a:t>
                </a:r>
                <a:r>
                  <a:rPr lang="en-US" altLang="zh-CN" sz="2800" spc="-10" dirty="0">
                    <a:ea typeface="Cambria Math" panose="02040503050406030204" pitchFamily="18" charset="0"/>
                  </a:rPr>
                  <a:t> </a:t>
                </a:r>
                <a14:m>
                  <m:oMath xmlns:m="http://schemas.openxmlformats.org/officeDocument/2006/math">
                    <m:r>
                      <a:rPr lang="en-US" altLang="zh-CN" sz="2800" b="0" i="1" spc="-10" smtClean="0">
                        <a:latin typeface="Cambria Math" panose="02040503050406030204" pitchFamily="18" charset="0"/>
                        <a:ea typeface="Cambria Math" panose="02040503050406030204" pitchFamily="18" charset="0"/>
                      </a:rPr>
                      <m:t>𝑦</m:t>
                    </m:r>
                  </m:oMath>
                </a14:m>
                <a:r>
                  <a:rPr lang="zh-CN" altLang="en-US" sz="2800" b="0" spc="-10" dirty="0">
                    <a:latin typeface="+mn-ea"/>
                  </a:rPr>
                  <a:t>表示</a:t>
                </a:r>
                <a:r>
                  <a:rPr lang="zh-CN" altLang="en-US" sz="2800" spc="-10" dirty="0">
                    <a:latin typeface="+mn-ea"/>
                  </a:rPr>
                  <a:t>发卡给该用户</a:t>
                </a:r>
                <a:r>
                  <a:rPr lang="zh-CN" altLang="en-US" sz="2800" spc="-10" dirty="0">
                    <a:solidFill>
                      <a:srgbClr val="7030A0"/>
                    </a:solidFill>
                    <a:latin typeface="+mn-ea"/>
                  </a:rPr>
                  <a:t>好</a:t>
                </a:r>
                <a:r>
                  <a:rPr lang="zh-CN" altLang="en-US" sz="2800" spc="-10" dirty="0">
                    <a:latin typeface="+mn-ea"/>
                  </a:rPr>
                  <a:t>还是</a:t>
                </a:r>
                <a:r>
                  <a:rPr lang="zh-CN" altLang="en-US" sz="2800" spc="-10" dirty="0">
                    <a:solidFill>
                      <a:srgbClr val="7030A0"/>
                    </a:solidFill>
                    <a:latin typeface="+mn-ea"/>
                  </a:rPr>
                  <a:t>坏</a:t>
                </a:r>
                <a:r>
                  <a:rPr lang="zh-CN" altLang="en-US" sz="2800" b="0" spc="-10" dirty="0">
                    <a:ea typeface="Cambria Math" panose="02040503050406030204" pitchFamily="18" charset="0"/>
                  </a:rPr>
                  <a:t>，</a:t>
                </a:r>
                <a:r>
                  <a:rPr lang="en-US" altLang="zh-CN" sz="2800" spc="-10" dirty="0">
                    <a:ea typeface="Cambria Math" panose="02040503050406030204" pitchFamily="18" charset="0"/>
                  </a:rPr>
                  <a:t> </a:t>
                </a:r>
                <a14:m>
                  <m:oMath xmlns:m="http://schemas.openxmlformats.org/officeDocument/2006/math">
                    <m:r>
                      <a:rPr lang="en-US" altLang="zh-CN" sz="2800" i="1" spc="-10" dirty="0" smtClean="0">
                        <a:solidFill>
                          <a:srgbClr val="FF0000"/>
                        </a:solidFill>
                        <a:latin typeface="Cambria Math" panose="02040503050406030204" pitchFamily="18" charset="0"/>
                        <a:ea typeface="Cambria Math" panose="02040503050406030204" pitchFamily="18" charset="0"/>
                      </a:rPr>
                      <m:t>𝒴</m:t>
                    </m:r>
                  </m:oMath>
                </a14:m>
                <a:r>
                  <a:rPr lang="zh-CN" altLang="en-US" sz="2800" b="0" spc="-10" dirty="0">
                    <a:latin typeface="+mn-ea"/>
                  </a:rPr>
                  <a:t>是</a:t>
                </a:r>
                <a:r>
                  <a:rPr lang="zh-CN" altLang="en-US" sz="2800" b="0" spc="-10" dirty="0">
                    <a:solidFill>
                      <a:srgbClr val="FF0000"/>
                    </a:solidFill>
                    <a:latin typeface="+mn-ea"/>
                  </a:rPr>
                  <a:t>所有标注的集合</a:t>
                </a:r>
                <a:endParaRPr lang="en-US" altLang="zh-CN" sz="2800" b="0" spc="-10" dirty="0">
                  <a:solidFill>
                    <a:srgbClr val="FF0000"/>
                  </a:solidFill>
                  <a:latin typeface="+mn-ea"/>
                </a:endParaRPr>
              </a:p>
            </p:txBody>
          </p:sp>
        </mc:Choice>
        <mc:Fallback xmlns="">
          <p:sp>
            <p:nvSpPr>
              <p:cNvPr id="7" name="文本框 119">
                <a:extLst>
                  <a:ext uri="{FF2B5EF4-FFF2-40B4-BE49-F238E27FC236}">
                    <a16:creationId xmlns:a16="http://schemas.microsoft.com/office/drawing/2014/main" id="{FE9A4E45-C37E-184F-BDD2-AB375BB33551}"/>
                  </a:ext>
                </a:extLst>
              </p:cNvPr>
              <p:cNvSpPr txBox="1">
                <a:spLocks noRot="1" noChangeAspect="1" noMove="1" noResize="1" noEditPoints="1" noAdjustHandles="1" noChangeArrowheads="1" noChangeShapeType="1" noTextEdit="1"/>
              </p:cNvSpPr>
              <p:nvPr/>
            </p:nvSpPr>
            <p:spPr>
              <a:xfrm>
                <a:off x="225043" y="2618539"/>
                <a:ext cx="11426118" cy="560859"/>
              </a:xfrm>
              <a:prstGeom prst="rect">
                <a:avLst/>
              </a:prstGeom>
              <a:blipFill>
                <a:blip r:embed="rId4"/>
                <a:stretch>
                  <a:fillRect l="-888" t="-8889" b="-288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3F8167EB-B4D1-7E40-8923-E3B0630E70F5}"/>
                  </a:ext>
                </a:extLst>
              </p:cNvPr>
              <p:cNvSpPr txBox="1"/>
              <p:nvPr/>
            </p:nvSpPr>
            <p:spPr>
              <a:xfrm>
                <a:off x="225042" y="3199114"/>
                <a:ext cx="11217573" cy="56553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solidFill>
                      <a:srgbClr val="0070C0"/>
                    </a:solidFill>
                    <a:latin typeface="+mn-ea"/>
                  </a:rPr>
                  <a:t>目标函数（待被学习的未知模式）</a:t>
                </a:r>
                <a:r>
                  <a:rPr lang="en-US" altLang="zh-CN" sz="2800" spc="-10" dirty="0">
                    <a:latin typeface="+mn-ea"/>
                  </a:rPr>
                  <a:t>: </a:t>
                </a:r>
                <a14:m>
                  <m:oMath xmlns:m="http://schemas.openxmlformats.org/officeDocument/2006/math">
                    <m:r>
                      <a:rPr lang="en-US" altLang="zh-CN" sz="2800" b="0" i="1" spc="-10" dirty="0" smtClean="0">
                        <a:latin typeface="Cambria Math" panose="02040503050406030204" pitchFamily="18" charset="0"/>
                        <a:ea typeface="Cambria Math" panose="02040503050406030204" pitchFamily="18" charset="0"/>
                      </a:rPr>
                      <m:t>𝑓</m:t>
                    </m:r>
                    <m:r>
                      <a:rPr lang="en-US" altLang="zh-CN" sz="2800" b="0" i="1" spc="-10" dirty="0" smtClean="0">
                        <a:latin typeface="Cambria Math" panose="02040503050406030204" pitchFamily="18" charset="0"/>
                        <a:ea typeface="Cambria Math" panose="02040503050406030204" pitchFamily="18" charset="0"/>
                      </a:rPr>
                      <m:t>:</m:t>
                    </m:r>
                    <m:r>
                      <a:rPr lang="en-US" altLang="zh-CN" sz="2800" b="0" i="1" spc="-10" dirty="0" smtClean="0">
                        <a:latin typeface="Cambria Math" panose="02040503050406030204" pitchFamily="18" charset="0"/>
                        <a:ea typeface="Cambria Math" panose="02040503050406030204" pitchFamily="18" charset="0"/>
                      </a:rPr>
                      <m:t>𝒳</m:t>
                    </m:r>
                    <m:r>
                      <a:rPr lang="en-US" altLang="zh-CN" sz="2800" b="0" i="1" spc="-10" dirty="0" smtClean="0">
                        <a:latin typeface="Cambria Math" panose="02040503050406030204" pitchFamily="18" charset="0"/>
                        <a:ea typeface="Cambria Math" panose="02040503050406030204" pitchFamily="18" charset="0"/>
                      </a:rPr>
                      <m:t>→</m:t>
                    </m:r>
                    <m:r>
                      <a:rPr lang="en-US" altLang="zh-CN" sz="2800" b="0" i="1" spc="-10" dirty="0" smtClean="0">
                        <a:latin typeface="Cambria Math" panose="02040503050406030204" pitchFamily="18" charset="0"/>
                        <a:ea typeface="Cambria Math" panose="02040503050406030204" pitchFamily="18" charset="0"/>
                      </a:rPr>
                      <m:t>𝒴</m:t>
                    </m:r>
                  </m:oMath>
                </a14:m>
                <a:r>
                  <a:rPr lang="en-US" altLang="zh-CN" sz="2800" b="0" spc="-10" dirty="0">
                    <a:latin typeface="+mn-ea"/>
                  </a:rPr>
                  <a:t> (</a:t>
                </a:r>
                <a:r>
                  <a:rPr lang="zh-CN" altLang="en-US" sz="2800" b="0" spc="-10" dirty="0">
                    <a:latin typeface="+mn-ea"/>
                  </a:rPr>
                  <a:t>理想的</a:t>
                </a:r>
                <a:r>
                  <a:rPr lang="en-US" altLang="zh-CN" sz="2800" b="0" spc="-10" dirty="0">
                    <a:latin typeface="+mn-ea"/>
                  </a:rPr>
                  <a:t>)</a:t>
                </a:r>
              </a:p>
            </p:txBody>
          </p:sp>
        </mc:Choice>
        <mc:Fallback xmlns="">
          <p:sp>
            <p:nvSpPr>
              <p:cNvPr id="9" name="文本框 119">
                <a:extLst>
                  <a:ext uri="{FF2B5EF4-FFF2-40B4-BE49-F238E27FC236}">
                    <a16:creationId xmlns:a16="http://schemas.microsoft.com/office/drawing/2014/main" id="{3F8167EB-B4D1-7E40-8923-E3B0630E70F5}"/>
                  </a:ext>
                </a:extLst>
              </p:cNvPr>
              <p:cNvSpPr txBox="1">
                <a:spLocks noRot="1" noChangeAspect="1" noMove="1" noResize="1" noEditPoints="1" noAdjustHandles="1" noChangeArrowheads="1" noChangeShapeType="1" noTextEdit="1"/>
              </p:cNvSpPr>
              <p:nvPr/>
            </p:nvSpPr>
            <p:spPr>
              <a:xfrm>
                <a:off x="225042" y="3199114"/>
                <a:ext cx="11217573" cy="565539"/>
              </a:xfrm>
              <a:prstGeom prst="rect">
                <a:avLst/>
              </a:prstGeom>
              <a:blipFill>
                <a:blip r:embed="rId5"/>
                <a:stretch>
                  <a:fillRect l="-905" t="-6667" b="-288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653E15A3-181C-E945-BA78-454D1FD09D9B}"/>
                  </a:ext>
                </a:extLst>
              </p:cNvPr>
              <p:cNvSpPr txBox="1"/>
              <p:nvPr/>
            </p:nvSpPr>
            <p:spPr>
              <a:xfrm>
                <a:off x="251168" y="3779689"/>
                <a:ext cx="11426118" cy="56553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solidFill>
                      <a:srgbClr val="0070C0"/>
                    </a:solidFill>
                    <a:latin typeface="+mn-ea"/>
                  </a:rPr>
                  <a:t>数据</a:t>
                </a:r>
                <a:r>
                  <a:rPr lang="en-US" altLang="zh-CN" sz="2800" spc="-10" dirty="0">
                    <a:latin typeface="+mn-ea"/>
                  </a:rPr>
                  <a:t>: </a:t>
                </a:r>
                <a:r>
                  <a:rPr lang="zh-CN" altLang="en-US" sz="2800" b="0" spc="-10" dirty="0">
                    <a:solidFill>
                      <a:srgbClr val="FF0000"/>
                    </a:solidFill>
                    <a:latin typeface="+mn-ea"/>
                  </a:rPr>
                  <a:t>训练数据集</a:t>
                </a:r>
                <a14:m>
                  <m:oMath xmlns:m="http://schemas.openxmlformats.org/officeDocument/2006/math">
                    <m:r>
                      <a:rPr lang="zh-CN" altLang="en-US" sz="2800" b="0" i="1" spc="-10" smtClean="0">
                        <a:latin typeface="Cambria Math" panose="02040503050406030204" pitchFamily="18" charset="0"/>
                      </a:rPr>
                      <m:t>𝒟</m:t>
                    </m:r>
                    <m:r>
                      <a:rPr lang="en-US" altLang="zh-CN" sz="2800" b="0" i="1" spc="-10" smtClean="0">
                        <a:latin typeface="Cambria Math" panose="02040503050406030204" pitchFamily="18" charset="0"/>
                      </a:rPr>
                      <m:t>={</m:t>
                    </m:r>
                    <m:d>
                      <m:dPr>
                        <m:ctrlPr>
                          <a:rPr lang="en-US" altLang="zh-CN" sz="2800" b="0" i="1" spc="-10" smtClean="0">
                            <a:latin typeface="Cambria Math" panose="02040503050406030204" pitchFamily="18" charset="0"/>
                          </a:rPr>
                        </m:ctrlPr>
                      </m:dPr>
                      <m:e>
                        <m:sSub>
                          <m:sSubPr>
                            <m:ctrlPr>
                              <a:rPr lang="en-US" altLang="zh-CN" sz="2800" b="0" i="1" spc="-10" smtClean="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b="0" i="1" spc="-10" smtClean="0">
                                <a:latin typeface="Cambria Math" panose="02040503050406030204" pitchFamily="18" charset="0"/>
                              </a:rPr>
                              <m:t>1</m:t>
                            </m:r>
                          </m:sub>
                        </m:sSub>
                        <m:r>
                          <a:rPr lang="en-US" altLang="zh-CN" sz="2800" b="0" i="1" spc="-10" smtClean="0">
                            <a:latin typeface="Cambria Math" panose="02040503050406030204" pitchFamily="18" charset="0"/>
                          </a:rPr>
                          <m:t>, </m:t>
                        </m:r>
                        <m:sSub>
                          <m:sSubPr>
                            <m:ctrlPr>
                              <a:rPr lang="en-US" altLang="zh-CN" sz="2800" b="0" i="1" spc="-10" smtClean="0">
                                <a:latin typeface="Cambria Math" panose="02040503050406030204" pitchFamily="18" charset="0"/>
                              </a:rPr>
                            </m:ctrlPr>
                          </m:sSubPr>
                          <m:e>
                            <m:r>
                              <a:rPr lang="en-US" altLang="zh-CN" sz="2800" b="0" i="1" spc="-10" smtClean="0">
                                <a:latin typeface="Cambria Math" panose="02040503050406030204" pitchFamily="18" charset="0"/>
                              </a:rPr>
                              <m:t>𝑦</m:t>
                            </m:r>
                          </m:e>
                          <m:sub>
                            <m:r>
                              <a:rPr lang="en-US" altLang="zh-CN" sz="2800" b="0" i="1" spc="-10" smtClean="0">
                                <a:latin typeface="Cambria Math" panose="02040503050406030204" pitchFamily="18" charset="0"/>
                              </a:rPr>
                              <m:t>1</m:t>
                            </m:r>
                          </m:sub>
                        </m:sSub>
                      </m:e>
                    </m:d>
                    <m:r>
                      <a:rPr lang="en-US" altLang="zh-CN" sz="2800" b="0" i="1" spc="-10" smtClean="0">
                        <a:latin typeface="Cambria Math" panose="02040503050406030204" pitchFamily="18" charset="0"/>
                      </a:rPr>
                      <m:t>,</m:t>
                    </m:r>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b="0" i="1" spc="-10" smtClean="0">
                                <a:latin typeface="Cambria Math" panose="02040503050406030204" pitchFamily="18" charset="0"/>
                              </a:rPr>
                              <m:t>2</m:t>
                            </m:r>
                          </m:sub>
                        </m:sSub>
                        <m:r>
                          <a:rPr lang="en-US" altLang="zh-CN" sz="2800" i="1" spc="-10">
                            <a:latin typeface="Cambria Math" panose="02040503050406030204" pitchFamily="18" charset="0"/>
                          </a:rPr>
                          <m:t>, </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𝑦</m:t>
                            </m:r>
                          </m:e>
                          <m:sub>
                            <m:r>
                              <a:rPr lang="en-US" altLang="zh-CN" sz="2800" b="0" i="1" spc="-10" smtClean="0">
                                <a:latin typeface="Cambria Math" panose="02040503050406030204" pitchFamily="18" charset="0"/>
                              </a:rPr>
                              <m:t>2</m:t>
                            </m:r>
                          </m:sub>
                        </m:sSub>
                      </m:e>
                    </m:d>
                    <m:r>
                      <a:rPr lang="en-US" altLang="zh-CN" sz="2800" b="0" i="1" spc="-10" smtClean="0">
                        <a:latin typeface="Cambria Math" panose="02040503050406030204" pitchFamily="18" charset="0"/>
                      </a:rPr>
                      <m:t>,…,</m:t>
                    </m:r>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b="1" i="1" spc="-10" dirty="0">
                                <a:latin typeface="Cambria Math" panose="02040503050406030204" pitchFamily="18" charset="0"/>
                              </a:rPr>
                              <m:t>𝒙</m:t>
                            </m:r>
                          </m:e>
                          <m:sub>
                            <m:r>
                              <a:rPr lang="en-US" altLang="zh-CN" sz="2800" b="0" i="1" spc="-10" smtClean="0">
                                <a:latin typeface="Cambria Math" panose="02040503050406030204" pitchFamily="18" charset="0"/>
                              </a:rPr>
                              <m:t>𝑚</m:t>
                            </m:r>
                          </m:sub>
                        </m:sSub>
                        <m:r>
                          <a:rPr lang="en-US" altLang="zh-CN" sz="2800" i="1" spc="-10">
                            <a:latin typeface="Cambria Math" panose="02040503050406030204" pitchFamily="18" charset="0"/>
                          </a:rPr>
                          <m:t>, </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𝑦</m:t>
                            </m:r>
                          </m:e>
                          <m:sub>
                            <m:r>
                              <a:rPr lang="en-US" altLang="zh-CN" sz="2800" b="0" i="1" spc="-10" smtClean="0">
                                <a:latin typeface="Cambria Math" panose="02040503050406030204" pitchFamily="18" charset="0"/>
                              </a:rPr>
                              <m:t>𝑚</m:t>
                            </m:r>
                          </m:sub>
                        </m:sSub>
                      </m:e>
                    </m:d>
                    <m:r>
                      <a:rPr lang="en-US" altLang="zh-CN" sz="2800" b="0" i="1" spc="-10" smtClean="0">
                        <a:latin typeface="Cambria Math" panose="02040503050406030204" pitchFamily="18" charset="0"/>
                      </a:rPr>
                      <m:t>}</m:t>
                    </m:r>
                  </m:oMath>
                </a14:m>
                <a:r>
                  <a:rPr lang="zh-CN" altLang="en-US" sz="2800" b="0" spc="-10" dirty="0">
                    <a:latin typeface="+mn-ea"/>
                  </a:rPr>
                  <a:t>表示历史数据</a:t>
                </a:r>
                <a:endParaRPr lang="en-US" altLang="zh-CN" sz="2800" b="0" spc="-10" dirty="0">
                  <a:latin typeface="+mn-ea"/>
                </a:endParaRPr>
              </a:p>
            </p:txBody>
          </p:sp>
        </mc:Choice>
        <mc:Fallback xmlns="">
          <p:sp>
            <p:nvSpPr>
              <p:cNvPr id="10" name="文本框 119">
                <a:extLst>
                  <a:ext uri="{FF2B5EF4-FFF2-40B4-BE49-F238E27FC236}">
                    <a16:creationId xmlns:a16="http://schemas.microsoft.com/office/drawing/2014/main" id="{653E15A3-181C-E945-BA78-454D1FD09D9B}"/>
                  </a:ext>
                </a:extLst>
              </p:cNvPr>
              <p:cNvSpPr txBox="1">
                <a:spLocks noRot="1" noChangeAspect="1" noMove="1" noResize="1" noEditPoints="1" noAdjustHandles="1" noChangeArrowheads="1" noChangeShapeType="1" noTextEdit="1"/>
              </p:cNvSpPr>
              <p:nvPr/>
            </p:nvSpPr>
            <p:spPr>
              <a:xfrm>
                <a:off x="251168" y="3779689"/>
                <a:ext cx="11426118" cy="565539"/>
              </a:xfrm>
              <a:prstGeom prst="rect">
                <a:avLst/>
              </a:prstGeom>
              <a:blipFill>
                <a:blip r:embed="rId6"/>
                <a:stretch>
                  <a:fillRect l="-888" t="-4348" b="-282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22363AA7-879A-AF4D-BA38-515F8905AECD}"/>
                  </a:ext>
                </a:extLst>
              </p:cNvPr>
              <p:cNvSpPr txBox="1"/>
              <p:nvPr/>
            </p:nvSpPr>
            <p:spPr>
              <a:xfrm>
                <a:off x="251168" y="4375301"/>
                <a:ext cx="11217573" cy="56553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solidFill>
                      <a:srgbClr val="0070C0"/>
                    </a:solidFill>
                    <a:latin typeface="+mn-ea"/>
                  </a:rPr>
                  <a:t>假设</a:t>
                </a:r>
                <a:r>
                  <a:rPr lang="en-US" altLang="zh-CN" sz="2800" spc="-10" dirty="0">
                    <a:solidFill>
                      <a:srgbClr val="0070C0"/>
                    </a:solidFill>
                    <a:latin typeface="+mn-ea"/>
                  </a:rPr>
                  <a:t>/</a:t>
                </a:r>
                <a:r>
                  <a:rPr lang="zh-CN" altLang="en-US" sz="2800" spc="-10" dirty="0">
                    <a:solidFill>
                      <a:srgbClr val="0070C0"/>
                    </a:solidFill>
                    <a:latin typeface="+mn-ea"/>
                  </a:rPr>
                  <a:t>技能（学习到的函数）</a:t>
                </a:r>
                <a:r>
                  <a:rPr lang="en-US" altLang="zh-CN" sz="2800" spc="-10" dirty="0">
                    <a:latin typeface="+mn-ea"/>
                  </a:rPr>
                  <a:t>: </a:t>
                </a:r>
                <a14:m>
                  <m:oMath xmlns:m="http://schemas.openxmlformats.org/officeDocument/2006/math">
                    <m:r>
                      <a:rPr lang="en-US" altLang="zh-CN" sz="2800" b="0" i="1" spc="-10" dirty="0" smtClean="0">
                        <a:solidFill>
                          <a:srgbClr val="7030A0"/>
                        </a:solidFill>
                        <a:latin typeface="Cambria Math" panose="02040503050406030204" pitchFamily="18" charset="0"/>
                        <a:ea typeface="Cambria Math" panose="02040503050406030204" pitchFamily="18" charset="0"/>
                      </a:rPr>
                      <m:t>𝑔</m:t>
                    </m:r>
                    <m:r>
                      <a:rPr lang="en-US" altLang="zh-CN" sz="2800" b="0" i="1" spc="-10" dirty="0" smtClean="0">
                        <a:solidFill>
                          <a:srgbClr val="7030A0"/>
                        </a:solidFill>
                        <a:latin typeface="Cambria Math" panose="02040503050406030204" pitchFamily="18" charset="0"/>
                        <a:ea typeface="Cambria Math" panose="02040503050406030204" pitchFamily="18" charset="0"/>
                      </a:rPr>
                      <m:t>:</m:t>
                    </m:r>
                    <m:r>
                      <a:rPr lang="en-US" altLang="zh-CN" sz="2800" b="0" i="1" spc="-10" dirty="0" smtClean="0">
                        <a:solidFill>
                          <a:srgbClr val="7030A0"/>
                        </a:solidFill>
                        <a:latin typeface="Cambria Math" panose="02040503050406030204" pitchFamily="18" charset="0"/>
                        <a:ea typeface="Cambria Math" panose="02040503050406030204" pitchFamily="18" charset="0"/>
                      </a:rPr>
                      <m:t>𝒳</m:t>
                    </m:r>
                    <m:r>
                      <a:rPr lang="en-US" altLang="zh-CN" sz="2800" b="0" i="1" spc="-10" dirty="0" smtClean="0">
                        <a:solidFill>
                          <a:srgbClr val="7030A0"/>
                        </a:solidFill>
                        <a:latin typeface="Cambria Math" panose="02040503050406030204" pitchFamily="18" charset="0"/>
                        <a:ea typeface="Cambria Math" panose="02040503050406030204" pitchFamily="18" charset="0"/>
                      </a:rPr>
                      <m:t>→</m:t>
                    </m:r>
                    <m:r>
                      <a:rPr lang="en-US" altLang="zh-CN" sz="2800" b="0" i="1" spc="-10" dirty="0" smtClean="0">
                        <a:solidFill>
                          <a:srgbClr val="7030A0"/>
                        </a:solidFill>
                        <a:latin typeface="Cambria Math" panose="02040503050406030204" pitchFamily="18" charset="0"/>
                        <a:ea typeface="Cambria Math" panose="02040503050406030204" pitchFamily="18" charset="0"/>
                      </a:rPr>
                      <m:t>𝒴</m:t>
                    </m:r>
                  </m:oMath>
                </a14:m>
                <a:r>
                  <a:rPr lang="zh-CN" altLang="en-US" sz="2800" b="0" spc="-10" dirty="0">
                    <a:solidFill>
                      <a:srgbClr val="7030A0"/>
                    </a:solidFill>
                    <a:latin typeface="+mn-ea"/>
                  </a:rPr>
                  <a:t> </a:t>
                </a:r>
                <a:r>
                  <a:rPr lang="zh-CN" altLang="en-US" sz="2800" b="0" spc="-10" dirty="0">
                    <a:latin typeface="+mn-ea"/>
                  </a:rPr>
                  <a:t>（期望有好的性能）</a:t>
                </a:r>
                <a:endParaRPr lang="en-US" altLang="zh-CN" sz="2800" b="0" spc="-10" dirty="0">
                  <a:latin typeface="+mn-ea"/>
                </a:endParaRPr>
              </a:p>
            </p:txBody>
          </p:sp>
        </mc:Choice>
        <mc:Fallback xmlns="">
          <p:sp>
            <p:nvSpPr>
              <p:cNvPr id="12" name="文本框 119">
                <a:extLst>
                  <a:ext uri="{FF2B5EF4-FFF2-40B4-BE49-F238E27FC236}">
                    <a16:creationId xmlns:a16="http://schemas.microsoft.com/office/drawing/2014/main" id="{22363AA7-879A-AF4D-BA38-515F8905AECD}"/>
                  </a:ext>
                </a:extLst>
              </p:cNvPr>
              <p:cNvSpPr txBox="1">
                <a:spLocks noRot="1" noChangeAspect="1" noMove="1" noResize="1" noEditPoints="1" noAdjustHandles="1" noChangeArrowheads="1" noChangeShapeType="1" noTextEdit="1"/>
              </p:cNvSpPr>
              <p:nvPr/>
            </p:nvSpPr>
            <p:spPr>
              <a:xfrm>
                <a:off x="251168" y="4375301"/>
                <a:ext cx="11217573" cy="565539"/>
              </a:xfrm>
              <a:prstGeom prst="rect">
                <a:avLst/>
              </a:prstGeom>
              <a:blipFill>
                <a:blip r:embed="rId7"/>
                <a:stretch>
                  <a:fillRect l="-905" t="-4348" b="-28261"/>
                </a:stretch>
              </a:blipFill>
            </p:spPr>
            <p:txBody>
              <a:bodyPr/>
              <a:lstStyle/>
              <a:p>
                <a:r>
                  <a:rPr lang="en-CN">
                    <a:noFill/>
                  </a:rPr>
                  <a:t> </a:t>
                </a:r>
              </a:p>
            </p:txBody>
          </p:sp>
        </mc:Fallback>
      </mc:AlternateContent>
      <p:sp>
        <p:nvSpPr>
          <p:cNvPr id="13" name="文本框 119">
            <a:extLst>
              <a:ext uri="{FF2B5EF4-FFF2-40B4-BE49-F238E27FC236}">
                <a16:creationId xmlns:a16="http://schemas.microsoft.com/office/drawing/2014/main" id="{1D244669-2DEE-6D46-93C0-AB630583B93F}"/>
              </a:ext>
            </a:extLst>
          </p:cNvPr>
          <p:cNvSpPr txBox="1"/>
          <p:nvPr/>
        </p:nvSpPr>
        <p:spPr>
          <a:xfrm>
            <a:off x="251168" y="4996972"/>
            <a:ext cx="12305211" cy="56553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机器学习可表示为</a:t>
            </a:r>
            <a:endParaRPr lang="en-US" altLang="zh-CN" sz="2800" spc="-10" dirty="0">
              <a:latin typeface="+mn-ea"/>
            </a:endParaRPr>
          </a:p>
        </p:txBody>
      </p:sp>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8E33EEF8-F34D-E546-83CC-5CBDF25B2121}"/>
                  </a:ext>
                </a:extLst>
              </p:cNvPr>
              <p:cNvSpPr txBox="1"/>
              <p:nvPr/>
            </p:nvSpPr>
            <p:spPr>
              <a:xfrm>
                <a:off x="2037809" y="5619084"/>
                <a:ext cx="4300656" cy="565539"/>
              </a:xfrm>
              <a:prstGeom prst="rect">
                <a:avLst/>
              </a:prstGeom>
              <a:noFill/>
            </p:spPr>
            <p:txBody>
              <a:bodyPr wrap="square" rtlCol="0">
                <a:spAutoFit/>
              </a:bodyPr>
              <a:lstStyle/>
              <a:p>
                <a:pPr>
                  <a:lnSpc>
                    <a:spcPct val="120000"/>
                  </a:lnSpc>
                </a:pPr>
                <a:r>
                  <a:rPr lang="zh-CN" altLang="en-US" sz="2800" spc="-10" dirty="0">
                    <a:solidFill>
                      <a:srgbClr val="002060"/>
                    </a:solidFill>
                    <a:latin typeface="+mn-ea"/>
                  </a:rPr>
                  <a:t> 满足</a:t>
                </a:r>
                <a14:m>
                  <m:oMath xmlns:m="http://schemas.openxmlformats.org/officeDocument/2006/math">
                    <m:r>
                      <a:rPr lang="en-US" altLang="zh-CN" sz="2800" i="1" spc="-10" dirty="0">
                        <a:solidFill>
                          <a:srgbClr val="002060"/>
                        </a:solidFill>
                        <a:latin typeface="Cambria Math" panose="02040503050406030204" pitchFamily="18" charset="0"/>
                        <a:ea typeface="Cambria Math" panose="02040503050406030204" pitchFamily="18" charset="0"/>
                      </a:rPr>
                      <m:t>𝑓</m:t>
                    </m:r>
                    <m:r>
                      <a:rPr lang="en-US" altLang="zh-CN" sz="2800" i="1" spc="-10" dirty="0">
                        <a:solidFill>
                          <a:srgbClr val="002060"/>
                        </a:solidFill>
                        <a:latin typeface="Cambria Math" panose="02040503050406030204" pitchFamily="18" charset="0"/>
                        <a:ea typeface="Cambria Math" panose="02040503050406030204" pitchFamily="18" charset="0"/>
                      </a:rPr>
                      <m:t> </m:t>
                    </m:r>
                  </m:oMath>
                </a14:m>
                <a:r>
                  <a:rPr lang="zh-CN" altLang="en-US" sz="2800" spc="-10" dirty="0">
                    <a:solidFill>
                      <a:srgbClr val="002060"/>
                    </a:solidFill>
                    <a:latin typeface="+mn-ea"/>
                  </a:rPr>
                  <a:t>的训练集</a:t>
                </a:r>
                <a14:m>
                  <m:oMath xmlns:m="http://schemas.openxmlformats.org/officeDocument/2006/math">
                    <m:r>
                      <a:rPr lang="en-US" altLang="zh-CN" sz="2800" b="0" i="0" spc="-10" smtClean="0">
                        <a:solidFill>
                          <a:srgbClr val="002060"/>
                        </a:solidFill>
                        <a:latin typeface="Cambria Math" panose="02040503050406030204" pitchFamily="18" charset="0"/>
                      </a:rPr>
                      <m:t>{</m:t>
                    </m:r>
                    <m:d>
                      <m:dPr>
                        <m:ctrlPr>
                          <a:rPr lang="en-US" altLang="zh-CN" sz="2800" i="1" spc="-10" smtClean="0">
                            <a:solidFill>
                              <a:srgbClr val="002060"/>
                            </a:solidFill>
                            <a:latin typeface="Cambria Math" panose="02040503050406030204" pitchFamily="18" charset="0"/>
                          </a:rPr>
                        </m:ctrlPr>
                      </m:dPr>
                      <m:e>
                        <m:sSub>
                          <m:sSubPr>
                            <m:ctrlPr>
                              <a:rPr lang="en-US" altLang="zh-CN" sz="2800" i="1" spc="-10" smtClean="0">
                                <a:solidFill>
                                  <a:srgbClr val="002060"/>
                                </a:solidFill>
                                <a:latin typeface="Cambria Math" panose="02040503050406030204" pitchFamily="18" charset="0"/>
                              </a:rPr>
                            </m:ctrlPr>
                          </m:sSubPr>
                          <m:e>
                            <m:r>
                              <a:rPr lang="en-US" altLang="zh-CN" sz="2800" b="1" i="1" spc="-10" dirty="0">
                                <a:solidFill>
                                  <a:srgbClr val="002060"/>
                                </a:solidFill>
                                <a:latin typeface="Cambria Math" panose="02040503050406030204" pitchFamily="18" charset="0"/>
                              </a:rPr>
                              <m:t>𝒙</m:t>
                            </m:r>
                          </m:e>
                          <m:sub>
                            <m:r>
                              <a:rPr lang="en-US" altLang="zh-CN" sz="2800" b="0" i="1" spc="-10" dirty="0" smtClean="0">
                                <a:solidFill>
                                  <a:srgbClr val="002060"/>
                                </a:solidFill>
                                <a:latin typeface="Cambria Math" panose="02040503050406030204" pitchFamily="18" charset="0"/>
                              </a:rPr>
                              <m:t>𝑖</m:t>
                            </m:r>
                          </m:sub>
                        </m:sSub>
                        <m:r>
                          <a:rPr lang="en-US" altLang="zh-CN" sz="2800" i="1" spc="-10">
                            <a:solidFill>
                              <a:srgbClr val="002060"/>
                            </a:solidFill>
                            <a:latin typeface="Cambria Math" panose="02040503050406030204" pitchFamily="18" charset="0"/>
                          </a:rPr>
                          <m:t>, </m:t>
                        </m:r>
                        <m:sSub>
                          <m:sSubPr>
                            <m:ctrlPr>
                              <a:rPr lang="en-US" altLang="zh-CN" sz="2800" i="1" spc="-10">
                                <a:solidFill>
                                  <a:srgbClr val="002060"/>
                                </a:solidFill>
                                <a:latin typeface="Cambria Math" panose="02040503050406030204" pitchFamily="18" charset="0"/>
                              </a:rPr>
                            </m:ctrlPr>
                          </m:sSubPr>
                          <m:e>
                            <m:r>
                              <a:rPr lang="en-US" altLang="zh-CN" sz="2800" i="1" spc="-10">
                                <a:solidFill>
                                  <a:srgbClr val="002060"/>
                                </a:solidFill>
                                <a:latin typeface="Cambria Math" panose="02040503050406030204" pitchFamily="18" charset="0"/>
                              </a:rPr>
                              <m:t>𝑦</m:t>
                            </m:r>
                          </m:e>
                          <m:sub>
                            <m:r>
                              <a:rPr lang="en-US" altLang="zh-CN" sz="2800" b="0" i="1" spc="-10" smtClean="0">
                                <a:solidFill>
                                  <a:srgbClr val="002060"/>
                                </a:solidFill>
                                <a:latin typeface="Cambria Math" panose="02040503050406030204" pitchFamily="18" charset="0"/>
                              </a:rPr>
                              <m:t>𝑖</m:t>
                            </m:r>
                          </m:sub>
                        </m:sSub>
                      </m:e>
                    </m:d>
                    <m:r>
                      <a:rPr lang="en-US" altLang="zh-CN" sz="2800" i="1" spc="-10">
                        <a:solidFill>
                          <a:srgbClr val="002060"/>
                        </a:solidFill>
                        <a:latin typeface="Cambria Math" panose="02040503050406030204" pitchFamily="18" charset="0"/>
                      </a:rPr>
                      <m:t>}</m:t>
                    </m:r>
                  </m:oMath>
                </a14:m>
                <a:endParaRPr lang="en-US" altLang="zh-CN" sz="2800" b="0" spc="-10" dirty="0">
                  <a:solidFill>
                    <a:srgbClr val="002060"/>
                  </a:solidFill>
                  <a:latin typeface="+mn-ea"/>
                </a:endParaRPr>
              </a:p>
            </p:txBody>
          </p:sp>
        </mc:Choice>
        <mc:Fallback xmlns="">
          <p:sp>
            <p:nvSpPr>
              <p:cNvPr id="14" name="文本框 119">
                <a:extLst>
                  <a:ext uri="{FF2B5EF4-FFF2-40B4-BE49-F238E27FC236}">
                    <a16:creationId xmlns:a16="http://schemas.microsoft.com/office/drawing/2014/main" id="{8E33EEF8-F34D-E546-83CC-5CBDF25B2121}"/>
                  </a:ext>
                </a:extLst>
              </p:cNvPr>
              <p:cNvSpPr txBox="1">
                <a:spLocks noRot="1" noChangeAspect="1" noMove="1" noResize="1" noEditPoints="1" noAdjustHandles="1" noChangeArrowheads="1" noChangeShapeType="1" noTextEdit="1"/>
              </p:cNvSpPr>
              <p:nvPr/>
            </p:nvSpPr>
            <p:spPr>
              <a:xfrm>
                <a:off x="2037809" y="5619084"/>
                <a:ext cx="4300656" cy="565539"/>
              </a:xfrm>
              <a:prstGeom prst="rect">
                <a:avLst/>
              </a:prstGeom>
              <a:blipFill>
                <a:blip r:embed="rId8"/>
                <a:stretch>
                  <a:fillRect l="-588" t="-4348" b="-282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B552078-052F-CE48-AD8F-0873AC26CF2D}"/>
                  </a:ext>
                </a:extLst>
              </p:cNvPr>
              <p:cNvSpPr txBox="1"/>
              <p:nvPr/>
            </p:nvSpPr>
            <p:spPr>
              <a:xfrm>
                <a:off x="9300758" y="5633387"/>
                <a:ext cx="485393" cy="609398"/>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2800" b="0" i="1" spc="-10" dirty="0" smtClean="0">
                          <a:solidFill>
                            <a:srgbClr val="7030A0"/>
                          </a:solidFill>
                          <a:latin typeface="Cambria Math" panose="02040503050406030204" pitchFamily="18" charset="0"/>
                          <a:ea typeface="Cambria Math" panose="02040503050406030204" pitchFamily="18" charset="0"/>
                        </a:rPr>
                        <m:t>𝑔</m:t>
                      </m:r>
                    </m:oMath>
                  </m:oMathPara>
                </a14:m>
                <a:endParaRPr lang="en-US" altLang="zh-CN" sz="2800" b="0" spc="-10" dirty="0">
                  <a:solidFill>
                    <a:srgbClr val="7030A0"/>
                  </a:solidFill>
                  <a:latin typeface="+mn-ea"/>
                </a:endParaRPr>
              </a:p>
            </p:txBody>
          </p:sp>
        </mc:Choice>
        <mc:Fallback xmlns="">
          <p:sp>
            <p:nvSpPr>
              <p:cNvPr id="16" name="文本框 119">
                <a:extLst>
                  <a:ext uri="{FF2B5EF4-FFF2-40B4-BE49-F238E27FC236}">
                    <a16:creationId xmlns:a16="http://schemas.microsoft.com/office/drawing/2014/main" id="{CB552078-052F-CE48-AD8F-0873AC26CF2D}"/>
                  </a:ext>
                </a:extLst>
              </p:cNvPr>
              <p:cNvSpPr txBox="1">
                <a:spLocks noRot="1" noChangeAspect="1" noMove="1" noResize="1" noEditPoints="1" noAdjustHandles="1" noChangeArrowheads="1" noChangeShapeType="1" noTextEdit="1"/>
              </p:cNvSpPr>
              <p:nvPr/>
            </p:nvSpPr>
            <p:spPr>
              <a:xfrm>
                <a:off x="9300758" y="5633387"/>
                <a:ext cx="485393" cy="609398"/>
              </a:xfrm>
              <a:prstGeom prst="rect">
                <a:avLst/>
              </a:prstGeom>
              <a:blipFill>
                <a:blip r:embed="rId9"/>
                <a:stretch>
                  <a:fillRect b="-2041"/>
                </a:stretch>
              </a:blipFill>
            </p:spPr>
            <p:txBody>
              <a:bodyPr/>
              <a:lstStyle/>
              <a:p>
                <a:r>
                  <a:rPr lang="en-CN">
                    <a:noFill/>
                  </a:rPr>
                  <a:t> </a:t>
                </a:r>
              </a:p>
            </p:txBody>
          </p:sp>
        </mc:Fallback>
      </mc:AlternateContent>
      <p:sp>
        <p:nvSpPr>
          <p:cNvPr id="17" name="Rounded Rectangle 16">
            <a:extLst>
              <a:ext uri="{FF2B5EF4-FFF2-40B4-BE49-F238E27FC236}">
                <a16:creationId xmlns:a16="http://schemas.microsoft.com/office/drawing/2014/main" id="{18196E78-E84B-574E-99CD-C02E539D0522}"/>
              </a:ext>
            </a:extLst>
          </p:cNvPr>
          <p:cNvSpPr/>
          <p:nvPr/>
        </p:nvSpPr>
        <p:spPr>
          <a:xfrm>
            <a:off x="6764444" y="5592584"/>
            <a:ext cx="181131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机器学习</a:t>
            </a:r>
          </a:p>
        </p:txBody>
      </p:sp>
      <p:cxnSp>
        <p:nvCxnSpPr>
          <p:cNvPr id="18" name="Straight Arrow Connector 17">
            <a:extLst>
              <a:ext uri="{FF2B5EF4-FFF2-40B4-BE49-F238E27FC236}">
                <a16:creationId xmlns:a16="http://schemas.microsoft.com/office/drawing/2014/main" id="{6D4F125F-22DC-4E42-A132-2E0AA07727AD}"/>
              </a:ext>
            </a:extLst>
          </p:cNvPr>
          <p:cNvCxnSpPr>
            <a:cxnSpLocks/>
          </p:cNvCxnSpPr>
          <p:nvPr/>
        </p:nvCxnSpPr>
        <p:spPr>
          <a:xfrm>
            <a:off x="6096000" y="5985867"/>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F66C1B1-B4C5-454C-8F66-A84ABB504661}"/>
              </a:ext>
            </a:extLst>
          </p:cNvPr>
          <p:cNvCxnSpPr>
            <a:cxnSpLocks/>
          </p:cNvCxnSpPr>
          <p:nvPr/>
        </p:nvCxnSpPr>
        <p:spPr>
          <a:xfrm>
            <a:off x="8575756" y="5988895"/>
            <a:ext cx="62205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16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linds(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linds(horizontal)">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blinds(horizontal)">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blinds(horizontal)">
                                      <p:cBhvr>
                                        <p:cTn id="4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P spid="14" grpId="0"/>
      <p:bldP spid="16" grpId="0"/>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812383"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机器学习的</a:t>
            </a:r>
            <a:r>
              <a:rPr lang="zh-CN" altLang="en-US" sz="3200" spc="-10" dirty="0">
                <a:solidFill>
                  <a:srgbClr val="FF0000"/>
                </a:solidFill>
                <a:latin typeface="+mn-ea"/>
              </a:rPr>
              <a:t>工作流程</a:t>
            </a:r>
            <a:r>
              <a:rPr lang="zh-CN" altLang="en-US" sz="3200" spc="-10" dirty="0">
                <a:latin typeface="+mn-ea"/>
              </a:rPr>
              <a:t>：</a:t>
            </a:r>
            <a:endParaRPr lang="en-US" altLang="zh-CN" sz="3200" spc="-10" dirty="0">
              <a:latin typeface="+mn-ea"/>
            </a:endParaRP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3B66B512-DE55-C545-8BF4-82BC213C9B4D}"/>
                  </a:ext>
                </a:extLst>
              </p:cNvPr>
              <p:cNvSpPr/>
              <p:nvPr/>
            </p:nvSpPr>
            <p:spPr>
              <a:xfrm>
                <a:off x="2006456" y="2075201"/>
                <a:ext cx="2724913" cy="889699"/>
              </a:xfrm>
              <a:prstGeom prst="roundRect">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4">
                        <a:lumMod val="50000"/>
                      </a:schemeClr>
                    </a:solidFill>
                  </a:rPr>
                  <a:t>未知的目标函数</a:t>
                </a:r>
              </a:p>
              <a:p>
                <a:pPr algn="ctr"/>
                <a14:m>
                  <m:oMathPara xmlns:m="http://schemas.openxmlformats.org/officeDocument/2006/math">
                    <m:oMathParaPr>
                      <m:jc m:val="centerGroup"/>
                    </m:oMathParaPr>
                    <m:oMath xmlns:m="http://schemas.openxmlformats.org/officeDocument/2006/math">
                      <m:r>
                        <a:rPr lang="en-US" sz="2000" b="0" i="1" smtClean="0">
                          <a:solidFill>
                            <a:schemeClr val="accent4">
                              <a:lumMod val="50000"/>
                            </a:schemeClr>
                          </a:solidFill>
                          <a:latin typeface="Cambria Math" panose="02040503050406030204" pitchFamily="18" charset="0"/>
                        </a:rPr>
                        <m:t>𝑓</m:t>
                      </m:r>
                      <m:r>
                        <a:rPr lang="en-US" sz="2000" b="0" i="1" smtClean="0">
                          <a:solidFill>
                            <a:schemeClr val="accent4">
                              <a:lumMod val="50000"/>
                            </a:schemeClr>
                          </a:solidFill>
                          <a:latin typeface="Cambria Math" panose="02040503050406030204" pitchFamily="18" charset="0"/>
                        </a:rPr>
                        <m:t>:</m:t>
                      </m:r>
                      <m:r>
                        <a:rPr lang="en-US" sz="2000" b="0" i="1" smtClean="0">
                          <a:solidFill>
                            <a:schemeClr val="accent4">
                              <a:lumMod val="50000"/>
                            </a:schemeClr>
                          </a:solidFill>
                          <a:latin typeface="Cambria Math" panose="02040503050406030204" pitchFamily="18" charset="0"/>
                          <a:ea typeface="Cambria Math" panose="02040503050406030204" pitchFamily="18" charset="0"/>
                        </a:rPr>
                        <m:t>𝒳</m:t>
                      </m:r>
                      <m:r>
                        <a:rPr lang="en-US" sz="2000" b="0" i="1" smtClean="0">
                          <a:solidFill>
                            <a:schemeClr val="accent4">
                              <a:lumMod val="50000"/>
                            </a:schemeClr>
                          </a:solidFill>
                          <a:latin typeface="Cambria Math" panose="02040503050406030204" pitchFamily="18" charset="0"/>
                          <a:ea typeface="Cambria Math" panose="02040503050406030204" pitchFamily="18" charset="0"/>
                        </a:rPr>
                        <m:t>→</m:t>
                      </m:r>
                      <m:r>
                        <a:rPr lang="en-US" sz="2000" b="0" i="1" smtClean="0">
                          <a:solidFill>
                            <a:schemeClr val="accent4">
                              <a:lumMod val="50000"/>
                            </a:schemeClr>
                          </a:solidFill>
                          <a:latin typeface="Cambria Math" panose="02040503050406030204" pitchFamily="18" charset="0"/>
                          <a:ea typeface="Cambria Math" panose="02040503050406030204" pitchFamily="18" charset="0"/>
                        </a:rPr>
                        <m:t>𝒴</m:t>
                      </m:r>
                    </m:oMath>
                  </m:oMathPara>
                </a14:m>
                <a:endParaRPr lang="en-CN" sz="2000" dirty="0">
                  <a:solidFill>
                    <a:schemeClr val="accent4">
                      <a:lumMod val="50000"/>
                    </a:schemeClr>
                  </a:solidFill>
                </a:endParaRPr>
              </a:p>
            </p:txBody>
          </p:sp>
        </mc:Choice>
        <mc:Fallback xmlns="">
          <p:sp>
            <p:nvSpPr>
              <p:cNvPr id="3" name="Rounded Rectangle 2">
                <a:extLst>
                  <a:ext uri="{FF2B5EF4-FFF2-40B4-BE49-F238E27FC236}">
                    <a16:creationId xmlns:a16="http://schemas.microsoft.com/office/drawing/2014/main" id="{3B66B512-DE55-C545-8BF4-82BC213C9B4D}"/>
                  </a:ext>
                </a:extLst>
              </p:cNvPr>
              <p:cNvSpPr>
                <a:spLocks noRot="1" noChangeAspect="1" noMove="1" noResize="1" noEditPoints="1" noAdjustHandles="1" noChangeArrowheads="1" noChangeShapeType="1" noTextEdit="1"/>
              </p:cNvSpPr>
              <p:nvPr/>
            </p:nvSpPr>
            <p:spPr>
              <a:xfrm>
                <a:off x="2006456" y="2075201"/>
                <a:ext cx="2724913" cy="889699"/>
              </a:xfrm>
              <a:prstGeom prst="roundRect">
                <a:avLst/>
              </a:prstGeom>
              <a:blipFill>
                <a:blip r:embed="rId3"/>
                <a:stretch>
                  <a:fillRect/>
                </a:stretch>
              </a:blipFill>
              <a:ln w="63500">
                <a:solidFill>
                  <a:schemeClr val="bg2">
                    <a:lumMod val="50000"/>
                  </a:schemeClr>
                </a:solidFill>
              </a:ln>
            </p:spPr>
            <p:txBody>
              <a:bodyPr/>
              <a:lstStyle/>
              <a:p>
                <a:r>
                  <a:rPr lang="en-CN">
                    <a:noFill/>
                  </a:rPr>
                  <a:t> </a:t>
                </a:r>
              </a:p>
            </p:txBody>
          </p:sp>
        </mc:Fallback>
      </mc:AlternateContent>
      <p:sp>
        <p:nvSpPr>
          <p:cNvPr id="7" name="TextBox 6">
            <a:extLst>
              <a:ext uri="{FF2B5EF4-FFF2-40B4-BE49-F238E27FC236}">
                <a16:creationId xmlns:a16="http://schemas.microsoft.com/office/drawing/2014/main" id="{00FC228B-7F4A-1042-A8CF-83B06AE56CCF}"/>
              </a:ext>
            </a:extLst>
          </p:cNvPr>
          <p:cNvSpPr txBox="1"/>
          <p:nvPr/>
        </p:nvSpPr>
        <p:spPr>
          <a:xfrm>
            <a:off x="1951592" y="3009672"/>
            <a:ext cx="3346704" cy="369332"/>
          </a:xfrm>
          <a:prstGeom prst="rect">
            <a:avLst/>
          </a:prstGeom>
          <a:noFill/>
        </p:spPr>
        <p:txBody>
          <a:bodyPr wrap="square" rtlCol="0">
            <a:spAutoFit/>
          </a:bodyPr>
          <a:lstStyle/>
          <a:p>
            <a:pPr algn="l"/>
            <a:r>
              <a:rPr lang="zh-CN" altLang="en-US" dirty="0">
                <a:solidFill>
                  <a:schemeClr val="bg2">
                    <a:lumMod val="25000"/>
                  </a:schemeClr>
                </a:solidFill>
                <a:latin typeface="+mn-ea"/>
              </a:rPr>
              <a:t>（</a:t>
            </a:r>
            <a:r>
              <a:rPr lang="en-CN" dirty="0">
                <a:solidFill>
                  <a:schemeClr val="bg2">
                    <a:lumMod val="25000"/>
                  </a:schemeClr>
                </a:solidFill>
                <a:latin typeface="+mn-ea"/>
              </a:rPr>
              <a:t>理想的信用卡批准公式</a:t>
            </a:r>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p:cxnSp>
        <p:nvCxnSpPr>
          <p:cNvPr id="8" name="Straight Arrow Connector 7">
            <a:extLst>
              <a:ext uri="{FF2B5EF4-FFF2-40B4-BE49-F238E27FC236}">
                <a16:creationId xmlns:a16="http://schemas.microsoft.com/office/drawing/2014/main" id="{7D157FE9-802A-B842-B309-46F47A6BE32B}"/>
              </a:ext>
            </a:extLst>
          </p:cNvPr>
          <p:cNvCxnSpPr>
            <a:cxnSpLocks/>
          </p:cNvCxnSpPr>
          <p:nvPr/>
        </p:nvCxnSpPr>
        <p:spPr>
          <a:xfrm>
            <a:off x="3430805" y="3423775"/>
            <a:ext cx="0" cy="4232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ED9575A-C5B9-4C40-A4D7-64287D1FBB6D}"/>
                  </a:ext>
                </a:extLst>
              </p:cNvPr>
              <p:cNvSpPr/>
              <p:nvPr/>
            </p:nvSpPr>
            <p:spPr>
              <a:xfrm>
                <a:off x="1374514" y="3890116"/>
                <a:ext cx="4112581"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1">
                        <a:lumMod val="75000"/>
                      </a:schemeClr>
                    </a:solidFill>
                  </a:rPr>
                  <a:t>训练数据集</a:t>
                </a:r>
              </a:p>
              <a:p>
                <a:pPr algn="ctr"/>
                <a14:m>
                  <m:oMathPara xmlns:m="http://schemas.openxmlformats.org/officeDocument/2006/math">
                    <m:oMathParaPr>
                      <m:jc m:val="centerGroup"/>
                    </m:oMathParaPr>
                    <m:oMath xmlns:m="http://schemas.openxmlformats.org/officeDocument/2006/math">
                      <m:r>
                        <a:rPr lang="zh-CN" altLang="en-US" sz="2000" i="1" spc="-10">
                          <a:solidFill>
                            <a:prstClr val="black"/>
                          </a:solidFill>
                          <a:latin typeface="Cambria Math" panose="02040503050406030204" pitchFamily="18" charset="0"/>
                        </a:rPr>
                        <m:t>𝒟</m:t>
                      </m:r>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1</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1</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2</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2</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𝑚</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𝑚</m:t>
                              </m:r>
                            </m:sub>
                          </m:sSub>
                        </m:e>
                      </m:d>
                      <m:r>
                        <a:rPr lang="en-US" altLang="zh-CN" sz="2000" i="1" spc="-10">
                          <a:solidFill>
                            <a:prstClr val="black"/>
                          </a:solidFill>
                          <a:latin typeface="Cambria Math" panose="02040503050406030204" pitchFamily="18" charset="0"/>
                        </a:rPr>
                        <m:t>}</m:t>
                      </m:r>
                    </m:oMath>
                  </m:oMathPara>
                </a14:m>
                <a:endParaRPr lang="en-CN" sz="2000" dirty="0">
                  <a:solidFill>
                    <a:schemeClr val="accent1">
                      <a:lumMod val="75000"/>
                    </a:schemeClr>
                  </a:solidFill>
                </a:endParaRPr>
              </a:p>
            </p:txBody>
          </p:sp>
        </mc:Choice>
        <mc:Fallback xmlns="">
          <p:sp>
            <p:nvSpPr>
              <p:cNvPr id="10" name="Rectangle 9">
                <a:extLst>
                  <a:ext uri="{FF2B5EF4-FFF2-40B4-BE49-F238E27FC236}">
                    <a16:creationId xmlns:a16="http://schemas.microsoft.com/office/drawing/2014/main" id="{0ED9575A-C5B9-4C40-A4D7-64287D1FBB6D}"/>
                  </a:ext>
                </a:extLst>
              </p:cNvPr>
              <p:cNvSpPr>
                <a:spLocks noRot="1" noChangeAspect="1" noMove="1" noResize="1" noEditPoints="1" noAdjustHandles="1" noChangeArrowheads="1" noChangeShapeType="1" noTextEdit="1"/>
              </p:cNvSpPr>
              <p:nvPr/>
            </p:nvSpPr>
            <p:spPr>
              <a:xfrm>
                <a:off x="1374514" y="3890116"/>
                <a:ext cx="4112581" cy="768096"/>
              </a:xfrm>
              <a:prstGeom prst="rect">
                <a:avLst/>
              </a:prstGeom>
              <a:blipFill>
                <a:blip r:embed="rId4"/>
                <a:stretch>
                  <a:fillRect/>
                </a:stretch>
              </a:blipFill>
              <a:ln w="66675">
                <a:solidFill>
                  <a:schemeClr val="accent1"/>
                </a:solidFill>
              </a:ln>
            </p:spPr>
            <p:txBody>
              <a:bodyPr/>
              <a:lstStyle/>
              <a:p>
                <a:r>
                  <a:rPr lang="en-CN">
                    <a:noFill/>
                  </a:rPr>
                  <a:t> </a:t>
                </a:r>
              </a:p>
            </p:txBody>
          </p:sp>
        </mc:Fallback>
      </mc:AlternateContent>
      <p:cxnSp>
        <p:nvCxnSpPr>
          <p:cNvPr id="12" name="Straight Arrow Connector 11">
            <a:extLst>
              <a:ext uri="{FF2B5EF4-FFF2-40B4-BE49-F238E27FC236}">
                <a16:creationId xmlns:a16="http://schemas.microsoft.com/office/drawing/2014/main" id="{57DFC76E-F630-AA45-9146-6FE79FBC61F2}"/>
              </a:ext>
            </a:extLst>
          </p:cNvPr>
          <p:cNvCxnSpPr>
            <a:cxnSpLocks/>
          </p:cNvCxnSpPr>
          <p:nvPr/>
        </p:nvCxnSpPr>
        <p:spPr>
          <a:xfrm>
            <a:off x="5487095" y="4298143"/>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E8B11F5-EE82-324A-A131-05EB952D9671}"/>
              </a:ext>
            </a:extLst>
          </p:cNvPr>
          <p:cNvSpPr txBox="1"/>
          <p:nvPr/>
        </p:nvSpPr>
        <p:spPr>
          <a:xfrm>
            <a:off x="1995880" y="4683545"/>
            <a:ext cx="3346704" cy="369332"/>
          </a:xfrm>
          <a:prstGeom prst="rect">
            <a:avLst/>
          </a:prstGeom>
          <a:noFill/>
        </p:spPr>
        <p:txBody>
          <a:bodyPr wrap="square" rtlCol="0">
            <a:spAutoFit/>
          </a:bodyPr>
          <a:lstStyle/>
          <a:p>
            <a:pPr algn="l"/>
            <a:r>
              <a:rPr lang="zh-CN" altLang="en-US" dirty="0">
                <a:solidFill>
                  <a:schemeClr val="bg2">
                    <a:lumMod val="25000"/>
                  </a:schemeClr>
                </a:solidFill>
                <a:latin typeface="+mn-ea"/>
              </a:rPr>
              <a:t>（</a:t>
            </a:r>
            <a:r>
              <a:rPr lang="en-CN" dirty="0">
                <a:solidFill>
                  <a:schemeClr val="bg2">
                    <a:lumMod val="25000"/>
                  </a:schemeClr>
                </a:solidFill>
                <a:latin typeface="+mn-ea"/>
              </a:rPr>
              <a:t>银行历史批准好坏的记录</a:t>
            </a:r>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p:grpSp>
        <p:nvGrpSpPr>
          <p:cNvPr id="18" name="Group 17">
            <a:extLst>
              <a:ext uri="{FF2B5EF4-FFF2-40B4-BE49-F238E27FC236}">
                <a16:creationId xmlns:a16="http://schemas.microsoft.com/office/drawing/2014/main" id="{30294816-7AC0-5F4A-98AE-284023DB58F2}"/>
              </a:ext>
            </a:extLst>
          </p:cNvPr>
          <p:cNvGrpSpPr/>
          <p:nvPr/>
        </p:nvGrpSpPr>
        <p:grpSpPr>
          <a:xfrm>
            <a:off x="6195561" y="3800846"/>
            <a:ext cx="2036227" cy="994594"/>
            <a:chOff x="5504687" y="3566161"/>
            <a:chExt cx="2036227" cy="994594"/>
          </a:xfrm>
        </p:grpSpPr>
        <p:sp>
          <p:nvSpPr>
            <p:cNvPr id="14" name="Oval 13">
              <a:extLst>
                <a:ext uri="{FF2B5EF4-FFF2-40B4-BE49-F238E27FC236}">
                  <a16:creationId xmlns:a16="http://schemas.microsoft.com/office/drawing/2014/main" id="{D4648C74-720D-FE48-BE40-CA35FB29C0FE}"/>
                </a:ext>
              </a:extLst>
            </p:cNvPr>
            <p:cNvSpPr/>
            <p:nvPr/>
          </p:nvSpPr>
          <p:spPr>
            <a:xfrm>
              <a:off x="5504687" y="3566161"/>
              <a:ext cx="2036227" cy="994594"/>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EA503C-4FB2-4C41-A299-224874D6BC8D}"/>
                    </a:ext>
                  </a:extLst>
                </p:cNvPr>
                <p:cNvSpPr txBox="1"/>
                <p:nvPr/>
              </p:nvSpPr>
              <p:spPr>
                <a:xfrm>
                  <a:off x="5917714" y="3775242"/>
                  <a:ext cx="1210588" cy="707886"/>
                </a:xfrm>
                <a:prstGeom prst="rect">
                  <a:avLst/>
                </a:prstGeom>
                <a:noFill/>
              </p:spPr>
              <p:txBody>
                <a:bodyPr wrap="none" rtlCol="0">
                  <a:spAutoFit/>
                </a:bodyPr>
                <a:lstStyle/>
                <a:p>
                  <a:pPr algn="l"/>
                  <a:r>
                    <a:rPr lang="en-CN" sz="2000" dirty="0">
                      <a:solidFill>
                        <a:srgbClr val="FF0000"/>
                      </a:solidFill>
                      <a:latin typeface="+mn-ea"/>
                    </a:rPr>
                    <a:t>学习算法</a:t>
                  </a:r>
                </a:p>
                <a:p>
                  <a:pPr algn="l"/>
                  <a14:m>
                    <m:oMathPara xmlns:m="http://schemas.openxmlformats.org/officeDocument/2006/math">
                      <m:oMathParaPr>
                        <m:jc m:val="centerGroup"/>
                      </m:oMathParaPr>
                      <m:oMath xmlns:m="http://schemas.openxmlformats.org/officeDocument/2006/math">
                        <m:r>
                          <a:rPr lang="en-CN" sz="2000" i="1" smtClean="0">
                            <a:solidFill>
                              <a:srgbClr val="FF0000"/>
                            </a:solidFill>
                            <a:latin typeface="Cambria Math" panose="02040503050406030204" pitchFamily="18" charset="0"/>
                            <a:ea typeface="Cambria Math" panose="02040503050406030204" pitchFamily="18" charset="0"/>
                          </a:rPr>
                          <m:t>𝒜</m:t>
                        </m:r>
                      </m:oMath>
                    </m:oMathPara>
                  </a14:m>
                  <a:endParaRPr lang="en-CN" sz="2000" dirty="0">
                    <a:solidFill>
                      <a:srgbClr val="FF0000"/>
                    </a:solidFill>
                    <a:latin typeface="+mn-ea"/>
                  </a:endParaRPr>
                </a:p>
              </p:txBody>
            </p:sp>
          </mc:Choice>
          <mc:Fallback xmlns="">
            <p:sp>
              <p:nvSpPr>
                <p:cNvPr id="17" name="TextBox 16">
                  <a:extLst>
                    <a:ext uri="{FF2B5EF4-FFF2-40B4-BE49-F238E27FC236}">
                      <a16:creationId xmlns:a16="http://schemas.microsoft.com/office/drawing/2014/main" id="{06EA503C-4FB2-4C41-A299-224874D6BC8D}"/>
                    </a:ext>
                  </a:extLst>
                </p:cNvPr>
                <p:cNvSpPr txBox="1">
                  <a:spLocks noRot="1" noChangeAspect="1" noMove="1" noResize="1" noEditPoints="1" noAdjustHandles="1" noChangeArrowheads="1" noChangeShapeType="1" noTextEdit="1"/>
                </p:cNvSpPr>
                <p:nvPr/>
              </p:nvSpPr>
              <p:spPr>
                <a:xfrm>
                  <a:off x="5917714" y="3775242"/>
                  <a:ext cx="1210588" cy="707886"/>
                </a:xfrm>
                <a:prstGeom prst="rect">
                  <a:avLst/>
                </a:prstGeom>
                <a:blipFill>
                  <a:blip r:embed="rId5"/>
                  <a:stretch>
                    <a:fillRect l="-5208" t="-5263" r="-4167"/>
                  </a:stretch>
                </a:blipFill>
              </p:spPr>
              <p:txBody>
                <a:bodyPr/>
                <a:lstStyle/>
                <a:p>
                  <a:r>
                    <a:rPr lang="en-CN">
                      <a:noFill/>
                    </a:rPr>
                    <a:t> </a:t>
                  </a:r>
                </a:p>
              </p:txBody>
            </p:sp>
          </mc:Fallback>
        </mc:AlternateContent>
      </p:grpSp>
      <p:cxnSp>
        <p:nvCxnSpPr>
          <p:cNvPr id="19" name="Straight Arrow Connector 18">
            <a:extLst>
              <a:ext uri="{FF2B5EF4-FFF2-40B4-BE49-F238E27FC236}">
                <a16:creationId xmlns:a16="http://schemas.microsoft.com/office/drawing/2014/main" id="{D6079737-29CB-BE48-B618-D077215A67F2}"/>
              </a:ext>
            </a:extLst>
          </p:cNvPr>
          <p:cNvCxnSpPr>
            <a:cxnSpLocks/>
          </p:cNvCxnSpPr>
          <p:nvPr/>
        </p:nvCxnSpPr>
        <p:spPr>
          <a:xfrm>
            <a:off x="8231788" y="4302502"/>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2B89F08-11B2-8F43-B8A7-85830CE8238A}"/>
                  </a:ext>
                </a:extLst>
              </p:cNvPr>
              <p:cNvSpPr/>
              <p:nvPr/>
            </p:nvSpPr>
            <p:spPr>
              <a:xfrm>
                <a:off x="8946347" y="3890116"/>
                <a:ext cx="2353028"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rgbClr val="7030A0"/>
                    </a:solidFill>
                  </a:rPr>
                  <a:t>最终的学习函数</a:t>
                </a:r>
              </a:p>
              <a:p>
                <a:pPr algn="ctr"/>
                <a14:m>
                  <m:oMathPara xmlns:m="http://schemas.openxmlformats.org/officeDocument/2006/math">
                    <m:oMathParaPr>
                      <m:jc m:val="centerGroup"/>
                    </m:oMathParaPr>
                    <m:oMath xmlns:m="http://schemas.openxmlformats.org/officeDocument/2006/math">
                      <m:r>
                        <a:rPr lang="en-US" sz="2000" b="0" i="1" dirty="0" smtClean="0">
                          <a:solidFill>
                            <a:srgbClr val="7030A0"/>
                          </a:solidFill>
                          <a:latin typeface="Cambria Math" panose="02040503050406030204" pitchFamily="18" charset="0"/>
                          <a:ea typeface="Cambria Math" panose="02040503050406030204" pitchFamily="18" charset="0"/>
                        </a:rPr>
                        <m:t>𝑔</m:t>
                      </m:r>
                      <m:r>
                        <a:rPr lang="en-CN" sz="2000" i="1" dirty="0" smtClean="0">
                          <a:solidFill>
                            <a:srgbClr val="7030A0"/>
                          </a:solidFill>
                          <a:latin typeface="Cambria Math" panose="02040503050406030204" pitchFamily="18" charset="0"/>
                          <a:ea typeface="Cambria Math" panose="02040503050406030204" pitchFamily="18" charset="0"/>
                        </a:rPr>
                        <m:t>≈</m:t>
                      </m:r>
                      <m:r>
                        <a:rPr lang="en-US" sz="2000" b="0" i="1" dirty="0" smtClean="0">
                          <a:solidFill>
                            <a:srgbClr val="7030A0"/>
                          </a:solidFill>
                          <a:latin typeface="Cambria Math" panose="02040503050406030204" pitchFamily="18" charset="0"/>
                          <a:ea typeface="Cambria Math" panose="02040503050406030204" pitchFamily="18" charset="0"/>
                        </a:rPr>
                        <m:t>𝑓</m:t>
                      </m:r>
                    </m:oMath>
                  </m:oMathPara>
                </a14:m>
                <a:endParaRPr lang="en-CN" sz="2000" dirty="0">
                  <a:solidFill>
                    <a:srgbClr val="7030A0"/>
                  </a:solidFill>
                </a:endParaRPr>
              </a:p>
            </p:txBody>
          </p:sp>
        </mc:Choice>
        <mc:Fallback xmlns="">
          <p:sp>
            <p:nvSpPr>
              <p:cNvPr id="20" name="Rectangle 19">
                <a:extLst>
                  <a:ext uri="{FF2B5EF4-FFF2-40B4-BE49-F238E27FC236}">
                    <a16:creationId xmlns:a16="http://schemas.microsoft.com/office/drawing/2014/main" id="{12B89F08-11B2-8F43-B8A7-85830CE8238A}"/>
                  </a:ext>
                </a:extLst>
              </p:cNvPr>
              <p:cNvSpPr>
                <a:spLocks noRot="1" noChangeAspect="1" noMove="1" noResize="1" noEditPoints="1" noAdjustHandles="1" noChangeArrowheads="1" noChangeShapeType="1" noTextEdit="1"/>
              </p:cNvSpPr>
              <p:nvPr/>
            </p:nvSpPr>
            <p:spPr>
              <a:xfrm>
                <a:off x="8946347" y="3890116"/>
                <a:ext cx="2353028" cy="768096"/>
              </a:xfrm>
              <a:prstGeom prst="rect">
                <a:avLst/>
              </a:prstGeom>
              <a:blipFill>
                <a:blip r:embed="rId6"/>
                <a:stretch>
                  <a:fillRect/>
                </a:stretch>
              </a:blipFill>
              <a:ln w="66675">
                <a:solidFill>
                  <a:schemeClr val="accent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B1CE7C9D-C4A7-F04A-889D-0EDC45A95793}"/>
                  </a:ext>
                </a:extLst>
              </p:cNvPr>
              <p:cNvSpPr txBox="1"/>
              <p:nvPr/>
            </p:nvSpPr>
            <p:spPr>
              <a:xfrm>
                <a:off x="6377650" y="1935020"/>
                <a:ext cx="5019619" cy="1082604"/>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2800" spc="-10" dirty="0">
                    <a:latin typeface="+mn-ea"/>
                  </a:rPr>
                  <a:t>目标函数未知</a:t>
                </a:r>
                <a:endParaRPr lang="en-US" altLang="zh-CN" sz="2800" spc="-10" dirty="0">
                  <a:latin typeface="+mn-ea"/>
                </a:endParaRPr>
              </a:p>
              <a:p>
                <a:pPr marL="457200" indent="-457200">
                  <a:lnSpc>
                    <a:spcPct val="120000"/>
                  </a:lnSpc>
                  <a:buFont typeface="Wingdings" pitchFamily="2" charset="2"/>
                  <a:buChar char="v"/>
                </a:pPr>
                <a:r>
                  <a:rPr lang="zh-CN" altLang="en-US" sz="2800" spc="-10" dirty="0">
                    <a:latin typeface="+mn-ea"/>
                  </a:rPr>
                  <a:t>最终假设</a:t>
                </a:r>
                <a14:m>
                  <m:oMath xmlns:m="http://schemas.openxmlformats.org/officeDocument/2006/math">
                    <m:r>
                      <a:rPr lang="en-US" altLang="zh-CN" sz="2800" i="1" spc="-10" dirty="0" smtClean="0">
                        <a:solidFill>
                          <a:srgbClr val="7030A0"/>
                        </a:solidFill>
                        <a:latin typeface="Cambria Math" panose="02040503050406030204" pitchFamily="18" charset="0"/>
                      </a:rPr>
                      <m:t>𝑔</m:t>
                    </m:r>
                  </m:oMath>
                </a14:m>
                <a:r>
                  <a:rPr lang="zh-CN" altLang="en-US" sz="2800" spc="-10" dirty="0">
                    <a:latin typeface="+mn-ea"/>
                  </a:rPr>
                  <a:t>尽可能接近</a:t>
                </a:r>
                <a14:m>
                  <m:oMath xmlns:m="http://schemas.openxmlformats.org/officeDocument/2006/math">
                    <m:r>
                      <a:rPr lang="en-US" altLang="zh-CN" sz="2800" i="1" spc="-10" dirty="0" smtClean="0">
                        <a:solidFill>
                          <a:schemeClr val="accent4">
                            <a:lumMod val="50000"/>
                          </a:schemeClr>
                        </a:solidFill>
                        <a:latin typeface="Cambria Math" panose="02040503050406030204" pitchFamily="18" charset="0"/>
                      </a:rPr>
                      <m:t>𝑓</m:t>
                    </m:r>
                  </m:oMath>
                </a14:m>
                <a:endParaRPr lang="en-US" altLang="zh-CN" sz="2800" spc="-10" dirty="0">
                  <a:latin typeface="+mn-ea"/>
                </a:endParaRPr>
              </a:p>
            </p:txBody>
          </p:sp>
        </mc:Choice>
        <mc:Fallback xmlns="">
          <p:sp>
            <p:nvSpPr>
              <p:cNvPr id="22" name="文本框 119">
                <a:extLst>
                  <a:ext uri="{FF2B5EF4-FFF2-40B4-BE49-F238E27FC236}">
                    <a16:creationId xmlns:a16="http://schemas.microsoft.com/office/drawing/2014/main" id="{B1CE7C9D-C4A7-F04A-889D-0EDC45A95793}"/>
                  </a:ext>
                </a:extLst>
              </p:cNvPr>
              <p:cNvSpPr txBox="1">
                <a:spLocks noRot="1" noChangeAspect="1" noMove="1" noResize="1" noEditPoints="1" noAdjustHandles="1" noChangeArrowheads="1" noChangeShapeType="1" noTextEdit="1"/>
              </p:cNvSpPr>
              <p:nvPr/>
            </p:nvSpPr>
            <p:spPr>
              <a:xfrm>
                <a:off x="6377650" y="1935020"/>
                <a:ext cx="5019619" cy="1082604"/>
              </a:xfrm>
              <a:prstGeom prst="rect">
                <a:avLst/>
              </a:prstGeom>
              <a:blipFill>
                <a:blip r:embed="rId7"/>
                <a:stretch>
                  <a:fillRect l="-2273" t="-2326" b="-162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文本框 119">
                <a:extLst>
                  <a:ext uri="{FF2B5EF4-FFF2-40B4-BE49-F238E27FC236}">
                    <a16:creationId xmlns:a16="http://schemas.microsoft.com/office/drawing/2014/main" id="{9A99D055-A108-8E44-843C-FA8ED372D952}"/>
                  </a:ext>
                </a:extLst>
              </p:cNvPr>
              <p:cNvSpPr txBox="1"/>
              <p:nvPr/>
            </p:nvSpPr>
            <p:spPr>
              <a:xfrm>
                <a:off x="6696710" y="5159868"/>
                <a:ext cx="4407044" cy="565539"/>
              </a:xfrm>
              <a:prstGeom prst="rect">
                <a:avLst/>
              </a:prstGeom>
              <a:noFill/>
            </p:spPr>
            <p:txBody>
              <a:bodyPr wrap="square" rtlCol="0">
                <a:spAutoFit/>
              </a:bodyPr>
              <a:lstStyle/>
              <a:p>
                <a:pPr>
                  <a:lnSpc>
                    <a:spcPct val="120000"/>
                  </a:lnSpc>
                </a:pPr>
                <a:r>
                  <a:rPr lang="zh-CN" altLang="en-US" sz="2800" b="1" spc="-10" dirty="0">
                    <a:solidFill>
                      <a:schemeClr val="accent1">
                        <a:lumMod val="75000"/>
                      </a:schemeClr>
                    </a:solidFill>
                    <a:latin typeface="+mn-ea"/>
                  </a:rPr>
                  <a:t>最终的假设</a:t>
                </a:r>
                <a14:m>
                  <m:oMath xmlns:m="http://schemas.openxmlformats.org/officeDocument/2006/math">
                    <m:r>
                      <a:rPr lang="en-US" altLang="zh-CN" sz="2800" b="1" i="1" spc="-10" dirty="0" smtClean="0">
                        <a:solidFill>
                          <a:srgbClr val="7030A0"/>
                        </a:solidFill>
                        <a:latin typeface="Cambria Math" panose="02040503050406030204" pitchFamily="18" charset="0"/>
                      </a:rPr>
                      <m:t>𝒈</m:t>
                    </m:r>
                  </m:oMath>
                </a14:m>
                <a:r>
                  <a:rPr lang="zh-CN" altLang="en-CN" sz="2800" b="1" spc="-10" dirty="0">
                    <a:solidFill>
                      <a:schemeClr val="accent1">
                        <a:lumMod val="75000"/>
                      </a:schemeClr>
                    </a:solidFill>
                    <a:latin typeface="+mn-ea"/>
                  </a:rPr>
                  <a:t>长什么样</a:t>
                </a:r>
                <a:r>
                  <a:rPr lang="zh-CN" altLang="en-US" sz="2800" b="1" spc="-10" dirty="0">
                    <a:solidFill>
                      <a:schemeClr val="accent1">
                        <a:lumMod val="75000"/>
                      </a:schemeClr>
                    </a:solidFill>
                    <a:latin typeface="+mn-ea"/>
                  </a:rPr>
                  <a:t>呢？</a:t>
                </a:r>
                <a:endParaRPr lang="en-US" altLang="zh-CN" sz="2800" b="1" spc="-10" dirty="0">
                  <a:solidFill>
                    <a:schemeClr val="accent1">
                      <a:lumMod val="75000"/>
                    </a:schemeClr>
                  </a:solidFill>
                  <a:latin typeface="+mn-ea"/>
                </a:endParaRPr>
              </a:p>
            </p:txBody>
          </p:sp>
        </mc:Choice>
        <mc:Fallback xmlns="">
          <p:sp>
            <p:nvSpPr>
              <p:cNvPr id="23" name="文本框 119">
                <a:extLst>
                  <a:ext uri="{FF2B5EF4-FFF2-40B4-BE49-F238E27FC236}">
                    <a16:creationId xmlns:a16="http://schemas.microsoft.com/office/drawing/2014/main" id="{9A99D055-A108-8E44-843C-FA8ED372D952}"/>
                  </a:ext>
                </a:extLst>
              </p:cNvPr>
              <p:cNvSpPr txBox="1">
                <a:spLocks noRot="1" noChangeAspect="1" noMove="1" noResize="1" noEditPoints="1" noAdjustHandles="1" noChangeArrowheads="1" noChangeShapeType="1" noTextEdit="1"/>
              </p:cNvSpPr>
              <p:nvPr/>
            </p:nvSpPr>
            <p:spPr>
              <a:xfrm>
                <a:off x="6696710" y="5159868"/>
                <a:ext cx="4407044" cy="565539"/>
              </a:xfrm>
              <a:prstGeom prst="rect">
                <a:avLst/>
              </a:prstGeom>
              <a:blipFill>
                <a:blip r:embed="rId8"/>
                <a:stretch>
                  <a:fillRect l="-2874" t="-4444" r="-862" b="-3111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119">
                <a:extLst>
                  <a:ext uri="{FF2B5EF4-FFF2-40B4-BE49-F238E27FC236}">
                    <a16:creationId xmlns:a16="http://schemas.microsoft.com/office/drawing/2014/main" id="{E97D98C6-3E03-A449-B4AA-629A40CB1187}"/>
                  </a:ext>
                </a:extLst>
              </p:cNvPr>
              <p:cNvSpPr txBox="1"/>
              <p:nvPr/>
            </p:nvSpPr>
            <p:spPr>
              <a:xfrm>
                <a:off x="6696710" y="5725407"/>
                <a:ext cx="5349240" cy="565539"/>
              </a:xfrm>
              <a:prstGeom prst="rect">
                <a:avLst/>
              </a:prstGeom>
              <a:noFill/>
            </p:spPr>
            <p:txBody>
              <a:bodyPr wrap="square" rtlCol="0">
                <a:spAutoFit/>
              </a:bodyPr>
              <a:lstStyle/>
              <a:p>
                <a:pPr>
                  <a:lnSpc>
                    <a:spcPct val="120000"/>
                  </a:lnSpc>
                </a:pPr>
                <a:r>
                  <a:rPr lang="zh-CN" altLang="en-US" sz="2800" spc="-10" dirty="0">
                    <a:solidFill>
                      <a:schemeClr val="tx1"/>
                    </a:solidFill>
                    <a:latin typeface="+mn-ea"/>
                  </a:rPr>
                  <a:t>从一备选的</a:t>
                </a:r>
                <a:r>
                  <a:rPr lang="zh-CN" altLang="en-US" sz="2800" spc="-10" dirty="0">
                    <a:solidFill>
                      <a:srgbClr val="FF0000"/>
                    </a:solidFill>
                    <a:latin typeface="+mn-ea"/>
                  </a:rPr>
                  <a:t>假设集合</a:t>
                </a:r>
                <a14:m>
                  <m:oMath xmlns:m="http://schemas.openxmlformats.org/officeDocument/2006/math">
                    <m:r>
                      <a:rPr lang="en-CN" sz="2800" b="0" i="1" dirty="0">
                        <a:solidFill>
                          <a:srgbClr val="FF0000"/>
                        </a:solidFill>
                        <a:latin typeface="Cambria Math" panose="02040503050406030204" pitchFamily="18" charset="0"/>
                        <a:ea typeface="Cambria Math" panose="02040503050406030204" pitchFamily="18" charset="0"/>
                      </a:rPr>
                      <m:t>ℋ</m:t>
                    </m:r>
                  </m:oMath>
                </a14:m>
                <a:r>
                  <a:rPr lang="en-CN" sz="2800" dirty="0">
                    <a:solidFill>
                      <a:schemeClr val="tx1"/>
                    </a:solidFill>
                    <a:latin typeface="+mn-ea"/>
                  </a:rPr>
                  <a:t>中选取</a:t>
                </a:r>
              </a:p>
            </p:txBody>
          </p:sp>
        </mc:Choice>
        <mc:Fallback xmlns="">
          <p:sp>
            <p:nvSpPr>
              <p:cNvPr id="21" name="文本框 119">
                <a:extLst>
                  <a:ext uri="{FF2B5EF4-FFF2-40B4-BE49-F238E27FC236}">
                    <a16:creationId xmlns:a16="http://schemas.microsoft.com/office/drawing/2014/main" id="{E97D98C6-3E03-A449-B4AA-629A40CB1187}"/>
                  </a:ext>
                </a:extLst>
              </p:cNvPr>
              <p:cNvSpPr txBox="1">
                <a:spLocks noRot="1" noChangeAspect="1" noMove="1" noResize="1" noEditPoints="1" noAdjustHandles="1" noChangeArrowheads="1" noChangeShapeType="1" noTextEdit="1"/>
              </p:cNvSpPr>
              <p:nvPr/>
            </p:nvSpPr>
            <p:spPr>
              <a:xfrm>
                <a:off x="6696710" y="5725407"/>
                <a:ext cx="5349240" cy="565539"/>
              </a:xfrm>
              <a:prstGeom prst="rect">
                <a:avLst/>
              </a:prstGeom>
              <a:blipFill>
                <a:blip r:embed="rId9"/>
                <a:stretch>
                  <a:fillRect l="-2370" t="-4348" b="-28261"/>
                </a:stretch>
              </a:blipFill>
            </p:spPr>
            <p:txBody>
              <a:bodyPr/>
              <a:lstStyle/>
              <a:p>
                <a:r>
                  <a:rPr lang="en-CN">
                    <a:noFill/>
                  </a:rPr>
                  <a:t> </a:t>
                </a:r>
              </a:p>
            </p:txBody>
          </p:sp>
        </mc:Fallback>
      </mc:AlternateContent>
    </p:spTree>
    <p:extLst>
      <p:ext uri="{BB962C8B-B14F-4D97-AF65-F5344CB8AC3E}">
        <p14:creationId xmlns:p14="http://schemas.microsoft.com/office/powerpoint/2010/main" val="2965696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zh-CN" altLang="en-US" sz="4000" dirty="0"/>
              <a:t>个人简介</a:t>
            </a:r>
          </a:p>
        </p:txBody>
      </p:sp>
      <p:sp>
        <p:nvSpPr>
          <p:cNvPr id="2" name="Text Box 4">
            <a:extLst>
              <a:ext uri="{FF2B5EF4-FFF2-40B4-BE49-F238E27FC236}">
                <a16:creationId xmlns:a16="http://schemas.microsoft.com/office/drawing/2014/main" id="{05731DB6-4515-CCB3-C7F7-DE983268B175}"/>
              </a:ext>
            </a:extLst>
          </p:cNvPr>
          <p:cNvSpPr txBox="1">
            <a:spLocks noChangeArrowheads="1"/>
          </p:cNvSpPr>
          <p:nvPr/>
        </p:nvSpPr>
        <p:spPr bwMode="auto">
          <a:xfrm>
            <a:off x="119543" y="983715"/>
            <a:ext cx="11642966" cy="5890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ct val="125000"/>
              </a:lnSpc>
              <a:buFont typeface="Wingdings" pitchFamily="2" charset="2"/>
              <a:buChar char="Ø"/>
            </a:pPr>
            <a:r>
              <a:rPr lang="en-US" altLang="zh-CN" sz="2800" dirty="0">
                <a:ea typeface="SimSun" panose="02010600030101010101" pitchFamily="2" charset="-122"/>
              </a:rPr>
              <a:t> </a:t>
            </a:r>
            <a:r>
              <a:rPr lang="en-US" altLang="zh-CN" sz="2800" b="1" dirty="0">
                <a:latin typeface="微软雅黑" panose="020B0503020204020204" pitchFamily="34" charset="-122"/>
                <a:ea typeface="微软雅黑" panose="020B0503020204020204" pitchFamily="34" charset="-122"/>
              </a:rPr>
              <a:t>2016/08</a:t>
            </a:r>
            <a:r>
              <a:rPr lang="zh-CN" altLang="en-US" sz="2800" b="1" dirty="0">
                <a:latin typeface="微软雅黑" panose="020B0503020204020204" pitchFamily="34" charset="-122"/>
                <a:ea typeface="微软雅黑" panose="020B0503020204020204" pitchFamily="34" charset="-122"/>
              </a:rPr>
              <a:t>至今，在</a:t>
            </a:r>
            <a:r>
              <a:rPr lang="zh-CN" altLang="en-US" sz="2800" b="1" dirty="0">
                <a:solidFill>
                  <a:srgbClr val="002060"/>
                </a:solidFill>
                <a:latin typeface="微软雅黑" panose="020B0503020204020204" pitchFamily="34" charset="-122"/>
                <a:ea typeface="微软雅黑" panose="020B0503020204020204" pitchFamily="34" charset="-122"/>
              </a:rPr>
              <a:t>华中科技大学</a:t>
            </a:r>
            <a:r>
              <a:rPr lang="zh-CN" altLang="en-US" sz="2800" b="1" dirty="0">
                <a:latin typeface="微软雅黑" panose="020B0503020204020204" pitchFamily="34" charset="-122"/>
                <a:ea typeface="微软雅黑" panose="020B0503020204020204" pitchFamily="34" charset="-122"/>
              </a:rPr>
              <a:t>人工智能与自动化学院担任专职教师；</a:t>
            </a:r>
            <a:endParaRPr lang="en-US" altLang="zh-CN" sz="2800" b="1" dirty="0">
              <a:latin typeface="微软雅黑" panose="020B0503020204020204" pitchFamily="34" charset="-122"/>
              <a:ea typeface="微软雅黑" panose="020B0503020204020204" pitchFamily="34" charset="-122"/>
            </a:endParaRPr>
          </a:p>
          <a:p>
            <a:pPr marL="285750" indent="-285750" algn="l">
              <a:lnSpc>
                <a:spcPct val="125000"/>
              </a:lnSpc>
              <a:buFont typeface="Wingdings" pitchFamily="2" charset="2"/>
              <a:buChar char="Ø"/>
            </a:pPr>
            <a:endParaRPr lang="en-US" altLang="zh-CN" sz="2800" dirty="0">
              <a:ea typeface="SimSun" panose="02010600030101010101" pitchFamily="2" charset="-122"/>
            </a:endParaRPr>
          </a:p>
          <a:p>
            <a:pPr marL="457200" indent="-457200" algn="l">
              <a:lnSpc>
                <a:spcPct val="125000"/>
              </a:lnSpc>
              <a:buFont typeface="Wingdings" pitchFamily="2" charset="2"/>
              <a:buChar char="Ø"/>
            </a:pPr>
            <a:r>
              <a:rPr lang="en-US" altLang="zh-CN" sz="2800" b="1" dirty="0">
                <a:latin typeface="微软雅黑" panose="020B0503020204020204" pitchFamily="34" charset="-122"/>
                <a:ea typeface="微软雅黑" panose="020B0503020204020204" pitchFamily="34" charset="-122"/>
              </a:rPr>
              <a:t>2014/09</a:t>
            </a:r>
            <a:r>
              <a:rPr lang="zh-CN" altLang="en-US" sz="2800" b="1" dirty="0">
                <a:latin typeface="微软雅黑" panose="020B0503020204020204" pitchFamily="34" charset="-122"/>
                <a:ea typeface="微软雅黑" panose="020B0503020204020204" pitchFamily="34" charset="-122"/>
              </a:rPr>
              <a:t>至</a:t>
            </a:r>
            <a:r>
              <a:rPr lang="en-US" altLang="zh-CN" sz="2800" b="1" dirty="0">
                <a:latin typeface="微软雅黑" panose="020B0503020204020204" pitchFamily="34" charset="-122"/>
                <a:ea typeface="微软雅黑" panose="020B0503020204020204" pitchFamily="34" charset="-122"/>
              </a:rPr>
              <a:t>2016/02</a:t>
            </a:r>
            <a:r>
              <a:rPr lang="zh-CN" altLang="en-US" sz="2800" b="1" dirty="0">
                <a:latin typeface="微软雅黑" panose="020B0503020204020204" pitchFamily="34" charset="-122"/>
                <a:ea typeface="微软雅黑" panose="020B0503020204020204" pitchFamily="34" charset="-122"/>
              </a:rPr>
              <a:t>，在</a:t>
            </a:r>
            <a:r>
              <a:rPr lang="zh-CN" altLang="en-US" sz="2800" b="1" dirty="0">
                <a:solidFill>
                  <a:srgbClr val="002060"/>
                </a:solidFill>
                <a:latin typeface="微软雅黑" panose="020B0503020204020204" pitchFamily="34" charset="-122"/>
                <a:ea typeface="微软雅黑" panose="020B0503020204020204" pitchFamily="34" charset="-122"/>
              </a:rPr>
              <a:t>美国波士顿大学</a:t>
            </a:r>
            <a:r>
              <a:rPr lang="zh-CN" altLang="en-US" sz="2800" b="1" dirty="0">
                <a:latin typeface="微软雅黑" panose="020B0503020204020204" pitchFamily="34" charset="-122"/>
                <a:ea typeface="微软雅黑" panose="020B0503020204020204" pitchFamily="34" charset="-122"/>
              </a:rPr>
              <a:t>物理学院进行博士联合培养学习，</a:t>
            </a:r>
            <a:r>
              <a:rPr lang="en-US" altLang="zh-CN" sz="2800" b="1" dirty="0">
                <a:latin typeface="微软雅黑" panose="020B0503020204020204" pitchFamily="34" charset="-122"/>
                <a:ea typeface="微软雅黑" panose="020B0503020204020204" pitchFamily="34" charset="-122"/>
              </a:rPr>
              <a:t>2019</a:t>
            </a:r>
            <a:r>
              <a:rPr lang="zh-CN" altLang="en-US" sz="2800" b="1" dirty="0">
                <a:latin typeface="微软雅黑" panose="020B0503020204020204" pitchFamily="34" charset="-122"/>
                <a:ea typeface="微软雅黑" panose="020B0503020204020204" pitchFamily="34" charset="-122"/>
              </a:rPr>
              <a:t>年在</a:t>
            </a:r>
            <a:r>
              <a:rPr lang="zh-CN" altLang="en-US" sz="2800" b="1" dirty="0">
                <a:solidFill>
                  <a:srgbClr val="002060"/>
                </a:solidFill>
                <a:latin typeface="微软雅黑" panose="020B0503020204020204" pitchFamily="34" charset="-122"/>
                <a:ea typeface="微软雅黑" panose="020B0503020204020204" pitchFamily="34" charset="-122"/>
              </a:rPr>
              <a:t>美国哈佛医学院</a:t>
            </a:r>
            <a:r>
              <a:rPr lang="zh-CN" altLang="en-US" sz="2800" b="1" dirty="0">
                <a:latin typeface="微软雅黑" panose="020B0503020204020204" pitchFamily="34" charset="-122"/>
                <a:ea typeface="微软雅黑" panose="020B0503020204020204" pitchFamily="34" charset="-122"/>
              </a:rPr>
              <a:t>访问交流；</a:t>
            </a:r>
            <a:endParaRPr lang="en-US" altLang="zh-CN" sz="2800" b="1" dirty="0">
              <a:latin typeface="微软雅黑" panose="020B0503020204020204" pitchFamily="34" charset="-122"/>
              <a:ea typeface="微软雅黑" panose="020B0503020204020204" pitchFamily="34" charset="-122"/>
            </a:endParaRPr>
          </a:p>
          <a:p>
            <a:pPr marL="342900" indent="-342900" algn="l">
              <a:lnSpc>
                <a:spcPct val="125000"/>
              </a:lnSpc>
              <a:buFont typeface="Wingdings" pitchFamily="2" charset="2"/>
              <a:buChar char="Ø"/>
            </a:pPr>
            <a:endParaRPr lang="en-US" altLang="zh-CN" sz="2800" b="1" dirty="0">
              <a:latin typeface="微软雅黑" panose="020B0503020204020204" pitchFamily="34" charset="-122"/>
              <a:ea typeface="微软雅黑" panose="020B0503020204020204" pitchFamily="34" charset="-122"/>
            </a:endParaRPr>
          </a:p>
          <a:p>
            <a:pPr marL="457200" indent="-457200" algn="l">
              <a:lnSpc>
                <a:spcPct val="125000"/>
              </a:lnSpc>
              <a:buFont typeface="Wingdings" pitchFamily="2" charset="2"/>
              <a:buChar char="Ø"/>
            </a:pPr>
            <a:r>
              <a:rPr lang="en-US" altLang="zh-CN" sz="2800" b="1" dirty="0">
                <a:latin typeface="微软雅黑" panose="020B0503020204020204" pitchFamily="34" charset="-122"/>
                <a:ea typeface="微软雅黑" panose="020B0503020204020204" pitchFamily="34" charset="-122"/>
              </a:rPr>
              <a:t>2010/06</a:t>
            </a:r>
            <a:r>
              <a:rPr lang="zh-CN" altLang="en-US" sz="2800" b="1" dirty="0">
                <a:latin typeface="微软雅黑" panose="020B0503020204020204" pitchFamily="34" charset="-122"/>
                <a:ea typeface="微软雅黑" panose="020B0503020204020204" pitchFamily="34" charset="-122"/>
              </a:rPr>
              <a:t>与</a:t>
            </a:r>
            <a:r>
              <a:rPr lang="en-US" altLang="zh-CN" sz="2800" b="1" dirty="0">
                <a:latin typeface="微软雅黑" panose="020B0503020204020204" pitchFamily="34" charset="-122"/>
                <a:ea typeface="微软雅黑" panose="020B0503020204020204" pitchFamily="34" charset="-122"/>
              </a:rPr>
              <a:t>2016/06</a:t>
            </a:r>
            <a:r>
              <a:rPr lang="zh-CN" altLang="en-US" sz="2800" b="1" dirty="0">
                <a:latin typeface="微软雅黑" panose="020B0503020204020204" pitchFamily="34" charset="-122"/>
                <a:ea typeface="微软雅黑" panose="020B0503020204020204" pitchFamily="34" charset="-122"/>
              </a:rPr>
              <a:t>分别在</a:t>
            </a:r>
            <a:r>
              <a:rPr lang="zh-CN" altLang="en-US" sz="2800" b="1" dirty="0">
                <a:solidFill>
                  <a:srgbClr val="002060"/>
                </a:solidFill>
                <a:latin typeface="微软雅黑" panose="020B0503020204020204" pitchFamily="34" charset="-122"/>
                <a:ea typeface="微软雅黑" panose="020B0503020204020204" pitchFamily="34" charset="-122"/>
              </a:rPr>
              <a:t>华中科技大学</a:t>
            </a:r>
            <a:r>
              <a:rPr lang="zh-CN" altLang="en-US" sz="2800" b="1" dirty="0">
                <a:latin typeface="微软雅黑" panose="020B0503020204020204" pitchFamily="34" charset="-122"/>
                <a:ea typeface="微软雅黑" panose="020B0503020204020204" pitchFamily="34" charset="-122"/>
              </a:rPr>
              <a:t>控制系，自动化学院获得学士与博士学位；</a:t>
            </a:r>
            <a:endParaRPr lang="en-US" altLang="zh-CN" sz="2800" b="1" dirty="0">
              <a:latin typeface="微软雅黑" panose="020B0503020204020204" pitchFamily="34" charset="-122"/>
              <a:ea typeface="微软雅黑" panose="020B0503020204020204" pitchFamily="34" charset="-122"/>
            </a:endParaRPr>
          </a:p>
          <a:p>
            <a:pPr marL="457200" indent="-457200" algn="l">
              <a:lnSpc>
                <a:spcPct val="125000"/>
              </a:lnSpc>
              <a:buFont typeface="Wingdings" pitchFamily="2" charset="2"/>
              <a:buChar char="Ø"/>
            </a:pPr>
            <a:endParaRPr lang="en-US" altLang="zh-CN" sz="2800" b="1" dirty="0">
              <a:latin typeface="微软雅黑" panose="020B0503020204020204" pitchFamily="34" charset="-122"/>
              <a:ea typeface="微软雅黑" panose="020B0503020204020204" pitchFamily="34" charset="-122"/>
            </a:endParaRPr>
          </a:p>
          <a:p>
            <a:pPr marL="457200" indent="-457200" algn="l">
              <a:lnSpc>
                <a:spcPct val="125000"/>
              </a:lnSpc>
              <a:buFont typeface="Wingdings" pitchFamily="2" charset="2"/>
              <a:buChar char="Ø"/>
            </a:pPr>
            <a:r>
              <a:rPr lang="zh-CN" altLang="en-US" sz="2800" b="1" dirty="0">
                <a:latin typeface="微软雅黑" panose="020B0503020204020204" pitchFamily="34" charset="-122"/>
                <a:ea typeface="微软雅黑" panose="020B0503020204020204" pitchFamily="34" charset="-122"/>
              </a:rPr>
              <a:t>研究兴趣：复杂系统网络科学、智能医疗大数据</a:t>
            </a:r>
            <a:endParaRPr lang="en-US" altLang="zh-CN" sz="2800" b="1" dirty="0">
              <a:latin typeface="微软雅黑" panose="020B0503020204020204" pitchFamily="34" charset="-122"/>
              <a:ea typeface="微软雅黑" panose="020B0503020204020204" pitchFamily="34" charset="-122"/>
            </a:endParaRPr>
          </a:p>
          <a:p>
            <a:pPr algn="l">
              <a:lnSpc>
                <a:spcPct val="125000"/>
              </a:lnSpc>
            </a:pPr>
            <a:r>
              <a:rPr lang="zh-CN" altLang="en-US" sz="2400" b="1" dirty="0">
                <a:latin typeface="微软雅黑" panose="020B0503020204020204" pitchFamily="34" charset="-122"/>
                <a:ea typeface="微软雅黑" panose="020B0503020204020204" pitchFamily="34" charset="-122"/>
                <a:hlinkClick r:id="rId3"/>
              </a:rPr>
              <a:t> </a:t>
            </a:r>
            <a:r>
              <a:rPr lang="zh-CN" altLang="en-US" sz="2400" b="1" u="sng" dirty="0">
                <a:latin typeface="微软雅黑" panose="020B0503020204020204" pitchFamily="34" charset="-122"/>
                <a:ea typeface="微软雅黑" panose="020B0503020204020204" pitchFamily="34" charset="-122"/>
                <a:hlinkClick r:id="rId3"/>
              </a:rPr>
              <a:t>    </a:t>
            </a:r>
            <a:r>
              <a:rPr lang="en-US" altLang="zh-CN" sz="2400" b="1" dirty="0">
                <a:latin typeface="微软雅黑" panose="020B0503020204020204" pitchFamily="34" charset="-122"/>
                <a:ea typeface="微软雅黑" panose="020B0503020204020204" pitchFamily="34" charset="-122"/>
                <a:hlinkClick r:id="rId3"/>
              </a:rPr>
              <a:t>https://scholar.google.com/citations?user=2zZNzAwAAAAJ&amp;hl=en</a:t>
            </a:r>
            <a:endParaRPr lang="en-US" altLang="zh-CN" sz="2400" b="1" dirty="0">
              <a:latin typeface="微软雅黑" panose="020B0503020204020204" pitchFamily="34" charset="-122"/>
              <a:ea typeface="微软雅黑" panose="020B0503020204020204" pitchFamily="34" charset="-122"/>
            </a:endParaRPr>
          </a:p>
          <a:p>
            <a:pPr marL="457200" indent="-457200" algn="l">
              <a:lnSpc>
                <a:spcPct val="125000"/>
              </a:lnSpc>
              <a:buFont typeface="Wingdings" pitchFamily="2" charset="2"/>
              <a:buChar char="Ø"/>
            </a:pP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4697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812383"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机器学习的</a:t>
            </a:r>
            <a:r>
              <a:rPr lang="zh-CN" altLang="en-US" sz="3200" spc="-10" dirty="0">
                <a:solidFill>
                  <a:srgbClr val="FF0000"/>
                </a:solidFill>
                <a:latin typeface="+mn-ea"/>
              </a:rPr>
              <a:t>工作流程</a:t>
            </a:r>
            <a:r>
              <a:rPr lang="zh-CN" altLang="en-US" sz="3200" spc="-10" dirty="0">
                <a:latin typeface="+mn-ea"/>
              </a:rPr>
              <a:t>：</a:t>
            </a:r>
            <a:endParaRPr lang="en-US" altLang="zh-CN" sz="3200" spc="-10" dirty="0">
              <a:latin typeface="+mn-ea"/>
            </a:endParaRPr>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3B66B512-DE55-C545-8BF4-82BC213C9B4D}"/>
                  </a:ext>
                </a:extLst>
              </p:cNvPr>
              <p:cNvSpPr/>
              <p:nvPr/>
            </p:nvSpPr>
            <p:spPr>
              <a:xfrm>
                <a:off x="2006456" y="2075201"/>
                <a:ext cx="2724913" cy="889699"/>
              </a:xfrm>
              <a:prstGeom prst="roundRect">
                <a:avLst/>
              </a:prstGeom>
              <a:noFill/>
              <a:ln w="635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4">
                        <a:lumMod val="50000"/>
                      </a:schemeClr>
                    </a:solidFill>
                  </a:rPr>
                  <a:t>未知的目标函数</a:t>
                </a:r>
              </a:p>
              <a:p>
                <a:pPr algn="ctr"/>
                <a14:m>
                  <m:oMathPara xmlns:m="http://schemas.openxmlformats.org/officeDocument/2006/math">
                    <m:oMathParaPr>
                      <m:jc m:val="centerGroup"/>
                    </m:oMathParaPr>
                    <m:oMath xmlns:m="http://schemas.openxmlformats.org/officeDocument/2006/math">
                      <m:r>
                        <a:rPr lang="en-US" sz="2000" b="0" i="1" smtClean="0">
                          <a:solidFill>
                            <a:schemeClr val="accent4">
                              <a:lumMod val="50000"/>
                            </a:schemeClr>
                          </a:solidFill>
                          <a:latin typeface="Cambria Math" panose="02040503050406030204" pitchFamily="18" charset="0"/>
                        </a:rPr>
                        <m:t>𝑓</m:t>
                      </m:r>
                      <m:r>
                        <a:rPr lang="en-US" sz="2000" b="0" i="1" smtClean="0">
                          <a:solidFill>
                            <a:schemeClr val="accent4">
                              <a:lumMod val="50000"/>
                            </a:schemeClr>
                          </a:solidFill>
                          <a:latin typeface="Cambria Math" panose="02040503050406030204" pitchFamily="18" charset="0"/>
                        </a:rPr>
                        <m:t>:</m:t>
                      </m:r>
                      <m:r>
                        <a:rPr lang="en-US" sz="2000" b="0" i="1" smtClean="0">
                          <a:solidFill>
                            <a:schemeClr val="accent4">
                              <a:lumMod val="50000"/>
                            </a:schemeClr>
                          </a:solidFill>
                          <a:latin typeface="Cambria Math" panose="02040503050406030204" pitchFamily="18" charset="0"/>
                          <a:ea typeface="Cambria Math" panose="02040503050406030204" pitchFamily="18" charset="0"/>
                        </a:rPr>
                        <m:t>𝒳</m:t>
                      </m:r>
                      <m:r>
                        <a:rPr lang="en-US" sz="2000" b="0" i="1" smtClean="0">
                          <a:solidFill>
                            <a:schemeClr val="accent4">
                              <a:lumMod val="50000"/>
                            </a:schemeClr>
                          </a:solidFill>
                          <a:latin typeface="Cambria Math" panose="02040503050406030204" pitchFamily="18" charset="0"/>
                          <a:ea typeface="Cambria Math" panose="02040503050406030204" pitchFamily="18" charset="0"/>
                        </a:rPr>
                        <m:t>→</m:t>
                      </m:r>
                      <m:r>
                        <a:rPr lang="en-US" sz="2000" b="0" i="1" smtClean="0">
                          <a:solidFill>
                            <a:schemeClr val="accent4">
                              <a:lumMod val="50000"/>
                            </a:schemeClr>
                          </a:solidFill>
                          <a:latin typeface="Cambria Math" panose="02040503050406030204" pitchFamily="18" charset="0"/>
                          <a:ea typeface="Cambria Math" panose="02040503050406030204" pitchFamily="18" charset="0"/>
                        </a:rPr>
                        <m:t>𝒴</m:t>
                      </m:r>
                    </m:oMath>
                  </m:oMathPara>
                </a14:m>
                <a:endParaRPr lang="en-CN" sz="2000" dirty="0">
                  <a:solidFill>
                    <a:schemeClr val="accent4">
                      <a:lumMod val="50000"/>
                    </a:schemeClr>
                  </a:solidFill>
                </a:endParaRPr>
              </a:p>
            </p:txBody>
          </p:sp>
        </mc:Choice>
        <mc:Fallback xmlns="">
          <p:sp>
            <p:nvSpPr>
              <p:cNvPr id="3" name="Rounded Rectangle 2">
                <a:extLst>
                  <a:ext uri="{FF2B5EF4-FFF2-40B4-BE49-F238E27FC236}">
                    <a16:creationId xmlns:a16="http://schemas.microsoft.com/office/drawing/2014/main" id="{3B66B512-DE55-C545-8BF4-82BC213C9B4D}"/>
                  </a:ext>
                </a:extLst>
              </p:cNvPr>
              <p:cNvSpPr>
                <a:spLocks noRot="1" noChangeAspect="1" noMove="1" noResize="1" noEditPoints="1" noAdjustHandles="1" noChangeArrowheads="1" noChangeShapeType="1" noTextEdit="1"/>
              </p:cNvSpPr>
              <p:nvPr/>
            </p:nvSpPr>
            <p:spPr>
              <a:xfrm>
                <a:off x="2006456" y="2075201"/>
                <a:ext cx="2724913" cy="889699"/>
              </a:xfrm>
              <a:prstGeom prst="roundRect">
                <a:avLst/>
              </a:prstGeom>
              <a:blipFill>
                <a:blip r:embed="rId3"/>
                <a:stretch>
                  <a:fillRect/>
                </a:stretch>
              </a:blipFill>
              <a:ln w="63500">
                <a:solidFill>
                  <a:schemeClr val="bg2">
                    <a:lumMod val="50000"/>
                  </a:schemeClr>
                </a:solidFill>
              </a:ln>
            </p:spPr>
            <p:txBody>
              <a:bodyPr/>
              <a:lstStyle/>
              <a:p>
                <a:r>
                  <a:rPr lang="en-CN">
                    <a:noFill/>
                  </a:rPr>
                  <a:t> </a:t>
                </a:r>
              </a:p>
            </p:txBody>
          </p:sp>
        </mc:Fallback>
      </mc:AlternateContent>
      <p:sp>
        <p:nvSpPr>
          <p:cNvPr id="7" name="TextBox 6">
            <a:extLst>
              <a:ext uri="{FF2B5EF4-FFF2-40B4-BE49-F238E27FC236}">
                <a16:creationId xmlns:a16="http://schemas.microsoft.com/office/drawing/2014/main" id="{00FC228B-7F4A-1042-A8CF-83B06AE56CCF}"/>
              </a:ext>
            </a:extLst>
          </p:cNvPr>
          <p:cNvSpPr txBox="1"/>
          <p:nvPr/>
        </p:nvSpPr>
        <p:spPr>
          <a:xfrm>
            <a:off x="1951592" y="3009672"/>
            <a:ext cx="3346704" cy="369332"/>
          </a:xfrm>
          <a:prstGeom prst="rect">
            <a:avLst/>
          </a:prstGeom>
          <a:noFill/>
        </p:spPr>
        <p:txBody>
          <a:bodyPr wrap="square" rtlCol="0">
            <a:spAutoFit/>
          </a:bodyPr>
          <a:lstStyle/>
          <a:p>
            <a:pPr algn="l"/>
            <a:r>
              <a:rPr lang="zh-CN" altLang="en-US" dirty="0">
                <a:solidFill>
                  <a:schemeClr val="bg2">
                    <a:lumMod val="25000"/>
                  </a:schemeClr>
                </a:solidFill>
                <a:latin typeface="+mn-ea"/>
              </a:rPr>
              <a:t>（</a:t>
            </a:r>
            <a:r>
              <a:rPr lang="en-CN" dirty="0">
                <a:solidFill>
                  <a:schemeClr val="bg2">
                    <a:lumMod val="25000"/>
                  </a:schemeClr>
                </a:solidFill>
                <a:latin typeface="+mn-ea"/>
              </a:rPr>
              <a:t>理想的信用卡批准公式</a:t>
            </a:r>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p:cxnSp>
        <p:nvCxnSpPr>
          <p:cNvPr id="8" name="Straight Arrow Connector 7">
            <a:extLst>
              <a:ext uri="{FF2B5EF4-FFF2-40B4-BE49-F238E27FC236}">
                <a16:creationId xmlns:a16="http://schemas.microsoft.com/office/drawing/2014/main" id="{7D157FE9-802A-B842-B309-46F47A6BE32B}"/>
              </a:ext>
            </a:extLst>
          </p:cNvPr>
          <p:cNvCxnSpPr>
            <a:cxnSpLocks/>
          </p:cNvCxnSpPr>
          <p:nvPr/>
        </p:nvCxnSpPr>
        <p:spPr>
          <a:xfrm>
            <a:off x="3430805" y="3423775"/>
            <a:ext cx="0" cy="4232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ED9575A-C5B9-4C40-A4D7-64287D1FBB6D}"/>
                  </a:ext>
                </a:extLst>
              </p:cNvPr>
              <p:cNvSpPr/>
              <p:nvPr/>
            </p:nvSpPr>
            <p:spPr>
              <a:xfrm>
                <a:off x="1374514" y="3890116"/>
                <a:ext cx="4112581"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1">
                        <a:lumMod val="75000"/>
                      </a:schemeClr>
                    </a:solidFill>
                  </a:rPr>
                  <a:t>训练数据集</a:t>
                </a:r>
              </a:p>
              <a:p>
                <a:pPr algn="ctr"/>
                <a14:m>
                  <m:oMathPara xmlns:m="http://schemas.openxmlformats.org/officeDocument/2006/math">
                    <m:oMathParaPr>
                      <m:jc m:val="centerGroup"/>
                    </m:oMathParaPr>
                    <m:oMath xmlns:m="http://schemas.openxmlformats.org/officeDocument/2006/math">
                      <m:r>
                        <a:rPr lang="zh-CN" altLang="en-US" sz="2000" i="1" spc="-10">
                          <a:solidFill>
                            <a:prstClr val="black"/>
                          </a:solidFill>
                          <a:latin typeface="Cambria Math" panose="02040503050406030204" pitchFamily="18" charset="0"/>
                        </a:rPr>
                        <m:t>𝒟</m:t>
                      </m:r>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1</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1</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2</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2</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𝑚</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𝑚</m:t>
                              </m:r>
                            </m:sub>
                          </m:sSub>
                        </m:e>
                      </m:d>
                      <m:r>
                        <a:rPr lang="en-US" altLang="zh-CN" sz="2000" i="1" spc="-10">
                          <a:solidFill>
                            <a:prstClr val="black"/>
                          </a:solidFill>
                          <a:latin typeface="Cambria Math" panose="02040503050406030204" pitchFamily="18" charset="0"/>
                        </a:rPr>
                        <m:t>}</m:t>
                      </m:r>
                    </m:oMath>
                  </m:oMathPara>
                </a14:m>
                <a:endParaRPr lang="en-CN" sz="2000" dirty="0">
                  <a:solidFill>
                    <a:schemeClr val="accent1">
                      <a:lumMod val="75000"/>
                    </a:schemeClr>
                  </a:solidFill>
                </a:endParaRPr>
              </a:p>
            </p:txBody>
          </p:sp>
        </mc:Choice>
        <mc:Fallback xmlns="">
          <p:sp>
            <p:nvSpPr>
              <p:cNvPr id="10" name="Rectangle 9">
                <a:extLst>
                  <a:ext uri="{FF2B5EF4-FFF2-40B4-BE49-F238E27FC236}">
                    <a16:creationId xmlns:a16="http://schemas.microsoft.com/office/drawing/2014/main" id="{0ED9575A-C5B9-4C40-A4D7-64287D1FBB6D}"/>
                  </a:ext>
                </a:extLst>
              </p:cNvPr>
              <p:cNvSpPr>
                <a:spLocks noRot="1" noChangeAspect="1" noMove="1" noResize="1" noEditPoints="1" noAdjustHandles="1" noChangeArrowheads="1" noChangeShapeType="1" noTextEdit="1"/>
              </p:cNvSpPr>
              <p:nvPr/>
            </p:nvSpPr>
            <p:spPr>
              <a:xfrm>
                <a:off x="1374514" y="3890116"/>
                <a:ext cx="4112581" cy="768096"/>
              </a:xfrm>
              <a:prstGeom prst="rect">
                <a:avLst/>
              </a:prstGeom>
              <a:blipFill>
                <a:blip r:embed="rId4"/>
                <a:stretch>
                  <a:fillRect/>
                </a:stretch>
              </a:blipFill>
              <a:ln w="66675">
                <a:solidFill>
                  <a:schemeClr val="accent1"/>
                </a:solidFill>
              </a:ln>
            </p:spPr>
            <p:txBody>
              <a:bodyPr/>
              <a:lstStyle/>
              <a:p>
                <a:r>
                  <a:rPr lang="en-CN">
                    <a:noFill/>
                  </a:rPr>
                  <a:t> </a:t>
                </a:r>
              </a:p>
            </p:txBody>
          </p:sp>
        </mc:Fallback>
      </mc:AlternateContent>
      <p:cxnSp>
        <p:nvCxnSpPr>
          <p:cNvPr id="12" name="Straight Arrow Connector 11">
            <a:extLst>
              <a:ext uri="{FF2B5EF4-FFF2-40B4-BE49-F238E27FC236}">
                <a16:creationId xmlns:a16="http://schemas.microsoft.com/office/drawing/2014/main" id="{57DFC76E-F630-AA45-9146-6FE79FBC61F2}"/>
              </a:ext>
            </a:extLst>
          </p:cNvPr>
          <p:cNvCxnSpPr>
            <a:cxnSpLocks/>
          </p:cNvCxnSpPr>
          <p:nvPr/>
        </p:nvCxnSpPr>
        <p:spPr>
          <a:xfrm>
            <a:off x="5487095" y="4298143"/>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E8B11F5-EE82-324A-A131-05EB952D9671}"/>
              </a:ext>
            </a:extLst>
          </p:cNvPr>
          <p:cNvSpPr txBox="1"/>
          <p:nvPr/>
        </p:nvSpPr>
        <p:spPr>
          <a:xfrm>
            <a:off x="1995880" y="4683545"/>
            <a:ext cx="3346704" cy="369332"/>
          </a:xfrm>
          <a:prstGeom prst="rect">
            <a:avLst/>
          </a:prstGeom>
          <a:noFill/>
        </p:spPr>
        <p:txBody>
          <a:bodyPr wrap="square" rtlCol="0">
            <a:spAutoFit/>
          </a:bodyPr>
          <a:lstStyle/>
          <a:p>
            <a:pPr algn="l"/>
            <a:r>
              <a:rPr lang="zh-CN" altLang="en-US" dirty="0">
                <a:solidFill>
                  <a:schemeClr val="bg2">
                    <a:lumMod val="25000"/>
                  </a:schemeClr>
                </a:solidFill>
                <a:latin typeface="+mn-ea"/>
              </a:rPr>
              <a:t>（</a:t>
            </a:r>
            <a:r>
              <a:rPr lang="en-CN" dirty="0">
                <a:solidFill>
                  <a:schemeClr val="bg2">
                    <a:lumMod val="25000"/>
                  </a:schemeClr>
                </a:solidFill>
                <a:latin typeface="+mn-ea"/>
              </a:rPr>
              <a:t>银行历史批准好坏的记录</a:t>
            </a:r>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p:grpSp>
        <p:nvGrpSpPr>
          <p:cNvPr id="18" name="Group 17">
            <a:extLst>
              <a:ext uri="{FF2B5EF4-FFF2-40B4-BE49-F238E27FC236}">
                <a16:creationId xmlns:a16="http://schemas.microsoft.com/office/drawing/2014/main" id="{30294816-7AC0-5F4A-98AE-284023DB58F2}"/>
              </a:ext>
            </a:extLst>
          </p:cNvPr>
          <p:cNvGrpSpPr/>
          <p:nvPr/>
        </p:nvGrpSpPr>
        <p:grpSpPr>
          <a:xfrm>
            <a:off x="6195561" y="3800846"/>
            <a:ext cx="2036227" cy="994594"/>
            <a:chOff x="5504687" y="3566161"/>
            <a:chExt cx="2036227" cy="994594"/>
          </a:xfrm>
        </p:grpSpPr>
        <p:sp>
          <p:nvSpPr>
            <p:cNvPr id="14" name="Oval 13">
              <a:extLst>
                <a:ext uri="{FF2B5EF4-FFF2-40B4-BE49-F238E27FC236}">
                  <a16:creationId xmlns:a16="http://schemas.microsoft.com/office/drawing/2014/main" id="{D4648C74-720D-FE48-BE40-CA35FB29C0FE}"/>
                </a:ext>
              </a:extLst>
            </p:cNvPr>
            <p:cNvSpPr/>
            <p:nvPr/>
          </p:nvSpPr>
          <p:spPr>
            <a:xfrm>
              <a:off x="5504687" y="3566161"/>
              <a:ext cx="2036227" cy="994594"/>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6EA503C-4FB2-4C41-A299-224874D6BC8D}"/>
                    </a:ext>
                  </a:extLst>
                </p:cNvPr>
                <p:cNvSpPr txBox="1"/>
                <p:nvPr/>
              </p:nvSpPr>
              <p:spPr>
                <a:xfrm>
                  <a:off x="5917714" y="3775242"/>
                  <a:ext cx="1210588" cy="707886"/>
                </a:xfrm>
                <a:prstGeom prst="rect">
                  <a:avLst/>
                </a:prstGeom>
                <a:noFill/>
              </p:spPr>
              <p:txBody>
                <a:bodyPr wrap="none" rtlCol="0">
                  <a:spAutoFit/>
                </a:bodyPr>
                <a:lstStyle/>
                <a:p>
                  <a:pPr algn="l"/>
                  <a:r>
                    <a:rPr lang="en-CN" sz="2000" dirty="0">
                      <a:solidFill>
                        <a:srgbClr val="FF0000"/>
                      </a:solidFill>
                      <a:latin typeface="+mn-ea"/>
                    </a:rPr>
                    <a:t>学习算法</a:t>
                  </a:r>
                </a:p>
                <a:p>
                  <a:pPr algn="l"/>
                  <a14:m>
                    <m:oMathPara xmlns:m="http://schemas.openxmlformats.org/officeDocument/2006/math">
                      <m:oMathParaPr>
                        <m:jc m:val="centerGroup"/>
                      </m:oMathParaPr>
                      <m:oMath xmlns:m="http://schemas.openxmlformats.org/officeDocument/2006/math">
                        <m:r>
                          <a:rPr lang="en-CN" sz="2000" i="1" smtClean="0">
                            <a:solidFill>
                              <a:srgbClr val="FF0000"/>
                            </a:solidFill>
                            <a:latin typeface="Cambria Math" panose="02040503050406030204" pitchFamily="18" charset="0"/>
                            <a:ea typeface="Cambria Math" panose="02040503050406030204" pitchFamily="18" charset="0"/>
                          </a:rPr>
                          <m:t>𝒜</m:t>
                        </m:r>
                      </m:oMath>
                    </m:oMathPara>
                  </a14:m>
                  <a:endParaRPr lang="en-CN" sz="2000" dirty="0">
                    <a:solidFill>
                      <a:srgbClr val="FF0000"/>
                    </a:solidFill>
                    <a:latin typeface="+mn-ea"/>
                  </a:endParaRPr>
                </a:p>
              </p:txBody>
            </p:sp>
          </mc:Choice>
          <mc:Fallback xmlns="">
            <p:sp>
              <p:nvSpPr>
                <p:cNvPr id="17" name="TextBox 16">
                  <a:extLst>
                    <a:ext uri="{FF2B5EF4-FFF2-40B4-BE49-F238E27FC236}">
                      <a16:creationId xmlns:a16="http://schemas.microsoft.com/office/drawing/2014/main" id="{06EA503C-4FB2-4C41-A299-224874D6BC8D}"/>
                    </a:ext>
                  </a:extLst>
                </p:cNvPr>
                <p:cNvSpPr txBox="1">
                  <a:spLocks noRot="1" noChangeAspect="1" noMove="1" noResize="1" noEditPoints="1" noAdjustHandles="1" noChangeArrowheads="1" noChangeShapeType="1" noTextEdit="1"/>
                </p:cNvSpPr>
                <p:nvPr/>
              </p:nvSpPr>
              <p:spPr>
                <a:xfrm>
                  <a:off x="5917714" y="3775242"/>
                  <a:ext cx="1210588" cy="707886"/>
                </a:xfrm>
                <a:prstGeom prst="rect">
                  <a:avLst/>
                </a:prstGeom>
                <a:blipFill>
                  <a:blip r:embed="rId5"/>
                  <a:stretch>
                    <a:fillRect l="-5208" t="-5263" r="-4167"/>
                  </a:stretch>
                </a:blipFill>
              </p:spPr>
              <p:txBody>
                <a:bodyPr/>
                <a:lstStyle/>
                <a:p>
                  <a:r>
                    <a:rPr lang="en-CN">
                      <a:noFill/>
                    </a:rPr>
                    <a:t> </a:t>
                  </a:r>
                </a:p>
              </p:txBody>
            </p:sp>
          </mc:Fallback>
        </mc:AlternateContent>
      </p:grpSp>
      <p:cxnSp>
        <p:nvCxnSpPr>
          <p:cNvPr id="19" name="Straight Arrow Connector 18">
            <a:extLst>
              <a:ext uri="{FF2B5EF4-FFF2-40B4-BE49-F238E27FC236}">
                <a16:creationId xmlns:a16="http://schemas.microsoft.com/office/drawing/2014/main" id="{D6079737-29CB-BE48-B618-D077215A67F2}"/>
              </a:ext>
            </a:extLst>
          </p:cNvPr>
          <p:cNvCxnSpPr>
            <a:cxnSpLocks/>
          </p:cNvCxnSpPr>
          <p:nvPr/>
        </p:nvCxnSpPr>
        <p:spPr>
          <a:xfrm>
            <a:off x="8231788" y="4302502"/>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12B89F08-11B2-8F43-B8A7-85830CE8238A}"/>
                  </a:ext>
                </a:extLst>
              </p:cNvPr>
              <p:cNvSpPr/>
              <p:nvPr/>
            </p:nvSpPr>
            <p:spPr>
              <a:xfrm>
                <a:off x="8946347" y="3890116"/>
                <a:ext cx="2353028"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rgbClr val="7030A0"/>
                    </a:solidFill>
                  </a:rPr>
                  <a:t>最终的学习函数</a:t>
                </a:r>
              </a:p>
              <a:p>
                <a:pPr algn="ctr"/>
                <a14:m>
                  <m:oMathPara xmlns:m="http://schemas.openxmlformats.org/officeDocument/2006/math">
                    <m:oMathParaPr>
                      <m:jc m:val="centerGroup"/>
                    </m:oMathParaPr>
                    <m:oMath xmlns:m="http://schemas.openxmlformats.org/officeDocument/2006/math">
                      <m:r>
                        <a:rPr lang="en-US" sz="2000" b="0" i="1" dirty="0" smtClean="0">
                          <a:solidFill>
                            <a:srgbClr val="7030A0"/>
                          </a:solidFill>
                          <a:latin typeface="Cambria Math" panose="02040503050406030204" pitchFamily="18" charset="0"/>
                          <a:ea typeface="Cambria Math" panose="02040503050406030204" pitchFamily="18" charset="0"/>
                        </a:rPr>
                        <m:t>𝑔</m:t>
                      </m:r>
                      <m:r>
                        <a:rPr lang="en-CN" sz="2000" i="1" dirty="0" smtClean="0">
                          <a:solidFill>
                            <a:srgbClr val="7030A0"/>
                          </a:solidFill>
                          <a:latin typeface="Cambria Math" panose="02040503050406030204" pitchFamily="18" charset="0"/>
                          <a:ea typeface="Cambria Math" panose="02040503050406030204" pitchFamily="18" charset="0"/>
                        </a:rPr>
                        <m:t>≈</m:t>
                      </m:r>
                      <m:r>
                        <a:rPr lang="en-US" sz="2000" b="0" i="1" dirty="0" smtClean="0">
                          <a:solidFill>
                            <a:srgbClr val="7030A0"/>
                          </a:solidFill>
                          <a:latin typeface="Cambria Math" panose="02040503050406030204" pitchFamily="18" charset="0"/>
                          <a:ea typeface="Cambria Math" panose="02040503050406030204" pitchFamily="18" charset="0"/>
                        </a:rPr>
                        <m:t>𝑓</m:t>
                      </m:r>
                    </m:oMath>
                  </m:oMathPara>
                </a14:m>
                <a:endParaRPr lang="en-CN" sz="2000" dirty="0">
                  <a:solidFill>
                    <a:srgbClr val="7030A0"/>
                  </a:solidFill>
                </a:endParaRPr>
              </a:p>
            </p:txBody>
          </p:sp>
        </mc:Choice>
        <mc:Fallback xmlns="">
          <p:sp>
            <p:nvSpPr>
              <p:cNvPr id="20" name="Rectangle 19">
                <a:extLst>
                  <a:ext uri="{FF2B5EF4-FFF2-40B4-BE49-F238E27FC236}">
                    <a16:creationId xmlns:a16="http://schemas.microsoft.com/office/drawing/2014/main" id="{12B89F08-11B2-8F43-B8A7-85830CE8238A}"/>
                  </a:ext>
                </a:extLst>
              </p:cNvPr>
              <p:cNvSpPr>
                <a:spLocks noRot="1" noChangeAspect="1" noMove="1" noResize="1" noEditPoints="1" noAdjustHandles="1" noChangeArrowheads="1" noChangeShapeType="1" noTextEdit="1"/>
              </p:cNvSpPr>
              <p:nvPr/>
            </p:nvSpPr>
            <p:spPr>
              <a:xfrm>
                <a:off x="8946347" y="3890116"/>
                <a:ext cx="2353028" cy="768096"/>
              </a:xfrm>
              <a:prstGeom prst="rect">
                <a:avLst/>
              </a:prstGeom>
              <a:blipFill>
                <a:blip r:embed="rId6"/>
                <a:stretch>
                  <a:fillRect/>
                </a:stretch>
              </a:blipFill>
              <a:ln w="66675">
                <a:solidFill>
                  <a:schemeClr val="accent1"/>
                </a:solid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B1CE7C9D-C4A7-F04A-889D-0EDC45A95793}"/>
                  </a:ext>
                </a:extLst>
              </p:cNvPr>
              <p:cNvSpPr txBox="1"/>
              <p:nvPr/>
            </p:nvSpPr>
            <p:spPr>
              <a:xfrm>
                <a:off x="6377650" y="1935020"/>
                <a:ext cx="5019619" cy="1082604"/>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2800" spc="-10" dirty="0">
                    <a:latin typeface="+mn-ea"/>
                  </a:rPr>
                  <a:t>目标函数未知</a:t>
                </a:r>
                <a:endParaRPr lang="en-US" altLang="zh-CN" sz="2800" spc="-10" dirty="0">
                  <a:latin typeface="+mn-ea"/>
                </a:endParaRPr>
              </a:p>
              <a:p>
                <a:pPr marL="457200" indent="-457200">
                  <a:lnSpc>
                    <a:spcPct val="120000"/>
                  </a:lnSpc>
                  <a:buFont typeface="Wingdings" pitchFamily="2" charset="2"/>
                  <a:buChar char="v"/>
                </a:pPr>
                <a:r>
                  <a:rPr lang="zh-CN" altLang="en-US" sz="2800" spc="-10" dirty="0">
                    <a:latin typeface="+mn-ea"/>
                  </a:rPr>
                  <a:t>最终假设</a:t>
                </a:r>
                <a14:m>
                  <m:oMath xmlns:m="http://schemas.openxmlformats.org/officeDocument/2006/math">
                    <m:r>
                      <a:rPr lang="en-US" altLang="zh-CN" sz="2800" i="1" spc="-10" dirty="0" smtClean="0">
                        <a:solidFill>
                          <a:srgbClr val="7030A0"/>
                        </a:solidFill>
                        <a:latin typeface="Cambria Math" panose="02040503050406030204" pitchFamily="18" charset="0"/>
                      </a:rPr>
                      <m:t>𝑔</m:t>
                    </m:r>
                  </m:oMath>
                </a14:m>
                <a:r>
                  <a:rPr lang="zh-CN" altLang="en-US" sz="2800" spc="-10" dirty="0">
                    <a:latin typeface="+mn-ea"/>
                  </a:rPr>
                  <a:t>尽可能接近</a:t>
                </a:r>
                <a14:m>
                  <m:oMath xmlns:m="http://schemas.openxmlformats.org/officeDocument/2006/math">
                    <m:r>
                      <a:rPr lang="en-US" altLang="zh-CN" sz="2800" i="1" spc="-10" dirty="0" smtClean="0">
                        <a:solidFill>
                          <a:schemeClr val="accent4">
                            <a:lumMod val="50000"/>
                          </a:schemeClr>
                        </a:solidFill>
                        <a:latin typeface="Cambria Math" panose="02040503050406030204" pitchFamily="18" charset="0"/>
                      </a:rPr>
                      <m:t>𝑓</m:t>
                    </m:r>
                  </m:oMath>
                </a14:m>
                <a:endParaRPr lang="en-US" altLang="zh-CN" sz="2800" spc="-10" dirty="0">
                  <a:latin typeface="+mn-ea"/>
                </a:endParaRPr>
              </a:p>
            </p:txBody>
          </p:sp>
        </mc:Choice>
        <mc:Fallback xmlns="">
          <p:sp>
            <p:nvSpPr>
              <p:cNvPr id="22" name="文本框 119">
                <a:extLst>
                  <a:ext uri="{FF2B5EF4-FFF2-40B4-BE49-F238E27FC236}">
                    <a16:creationId xmlns:a16="http://schemas.microsoft.com/office/drawing/2014/main" id="{B1CE7C9D-C4A7-F04A-889D-0EDC45A95793}"/>
                  </a:ext>
                </a:extLst>
              </p:cNvPr>
              <p:cNvSpPr txBox="1">
                <a:spLocks noRot="1" noChangeAspect="1" noMove="1" noResize="1" noEditPoints="1" noAdjustHandles="1" noChangeArrowheads="1" noChangeShapeType="1" noTextEdit="1"/>
              </p:cNvSpPr>
              <p:nvPr/>
            </p:nvSpPr>
            <p:spPr>
              <a:xfrm>
                <a:off x="6377650" y="1935020"/>
                <a:ext cx="5019619" cy="1082604"/>
              </a:xfrm>
              <a:prstGeom prst="rect">
                <a:avLst/>
              </a:prstGeom>
              <a:blipFill>
                <a:blip r:embed="rId7"/>
                <a:stretch>
                  <a:fillRect l="-2273" t="-2326" b="-16279"/>
                </a:stretch>
              </a:blipFill>
            </p:spPr>
            <p:txBody>
              <a:bodyPr/>
              <a:lstStyle/>
              <a:p>
                <a:r>
                  <a:rPr lang="en-CN">
                    <a:noFill/>
                  </a:rPr>
                  <a:t> </a:t>
                </a:r>
              </a:p>
            </p:txBody>
          </p:sp>
        </mc:Fallback>
      </mc:AlternateContent>
      <p:grpSp>
        <p:nvGrpSpPr>
          <p:cNvPr id="21" name="Group 20">
            <a:extLst>
              <a:ext uri="{FF2B5EF4-FFF2-40B4-BE49-F238E27FC236}">
                <a16:creationId xmlns:a16="http://schemas.microsoft.com/office/drawing/2014/main" id="{3236A0B5-3629-DC43-AB6D-66E7E2823F84}"/>
              </a:ext>
            </a:extLst>
          </p:cNvPr>
          <p:cNvGrpSpPr/>
          <p:nvPr/>
        </p:nvGrpSpPr>
        <p:grpSpPr>
          <a:xfrm>
            <a:off x="2730138" y="5174648"/>
            <a:ext cx="2013474" cy="920888"/>
            <a:chOff x="5504687" y="3566161"/>
            <a:chExt cx="2036227" cy="994594"/>
          </a:xfrm>
        </p:grpSpPr>
        <p:sp>
          <p:nvSpPr>
            <p:cNvPr id="24" name="Oval 23">
              <a:extLst>
                <a:ext uri="{FF2B5EF4-FFF2-40B4-BE49-F238E27FC236}">
                  <a16:creationId xmlns:a16="http://schemas.microsoft.com/office/drawing/2014/main" id="{B8696B4D-BD69-9640-872C-3DCF4DA56AB3}"/>
                </a:ext>
              </a:extLst>
            </p:cNvPr>
            <p:cNvSpPr/>
            <p:nvPr/>
          </p:nvSpPr>
          <p:spPr>
            <a:xfrm>
              <a:off x="5504687" y="3566161"/>
              <a:ext cx="2036227" cy="994594"/>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5013B9E-28D6-DA44-9031-F5AFD9E241C4}"/>
                    </a:ext>
                  </a:extLst>
                </p:cNvPr>
                <p:cNvSpPr txBox="1"/>
                <p:nvPr/>
              </p:nvSpPr>
              <p:spPr>
                <a:xfrm>
                  <a:off x="5917714" y="3775242"/>
                  <a:ext cx="1210588" cy="707886"/>
                </a:xfrm>
                <a:prstGeom prst="rect">
                  <a:avLst/>
                </a:prstGeom>
                <a:noFill/>
              </p:spPr>
              <p:txBody>
                <a:bodyPr wrap="none" rtlCol="0">
                  <a:spAutoFit/>
                </a:bodyPr>
                <a:lstStyle/>
                <a:p>
                  <a:pPr algn="l"/>
                  <a:r>
                    <a:rPr lang="en-CN" sz="2000" dirty="0">
                      <a:solidFill>
                        <a:srgbClr val="FF0000"/>
                      </a:solidFill>
                      <a:latin typeface="+mn-ea"/>
                    </a:rPr>
                    <a:t>假设集合</a:t>
                  </a:r>
                </a:p>
                <a:p>
                  <a:pPr algn="l"/>
                  <a14:m>
                    <m:oMathPara xmlns:m="http://schemas.openxmlformats.org/officeDocument/2006/math">
                      <m:oMathParaPr>
                        <m:jc m:val="centerGroup"/>
                      </m:oMathParaPr>
                      <m:oMath xmlns:m="http://schemas.openxmlformats.org/officeDocument/2006/math">
                        <m:r>
                          <a:rPr lang="en-CN" sz="2000" i="1" dirty="0" smtClean="0">
                            <a:solidFill>
                              <a:srgbClr val="FF0000"/>
                            </a:solidFill>
                            <a:latin typeface="Cambria Math" panose="02040503050406030204" pitchFamily="18" charset="0"/>
                            <a:ea typeface="Cambria Math" panose="02040503050406030204" pitchFamily="18" charset="0"/>
                          </a:rPr>
                          <m:t>ℋ</m:t>
                        </m:r>
                      </m:oMath>
                    </m:oMathPara>
                  </a14:m>
                  <a:endParaRPr lang="en-CN" sz="2000" dirty="0">
                    <a:solidFill>
                      <a:srgbClr val="FF0000"/>
                    </a:solidFill>
                    <a:latin typeface="+mn-ea"/>
                  </a:endParaRPr>
                </a:p>
              </p:txBody>
            </p:sp>
          </mc:Choice>
          <mc:Fallback xmlns="">
            <p:sp>
              <p:nvSpPr>
                <p:cNvPr id="16" name="TextBox 15">
                  <a:extLst>
                    <a:ext uri="{FF2B5EF4-FFF2-40B4-BE49-F238E27FC236}">
                      <a16:creationId xmlns:a16="http://schemas.microsoft.com/office/drawing/2014/main" id="{A9F48EDB-3AE2-B044-83E7-3CA172416F7B}"/>
                    </a:ext>
                  </a:extLst>
                </p:cNvPr>
                <p:cNvSpPr txBox="1">
                  <a:spLocks noRot="1" noChangeAspect="1" noMove="1" noResize="1" noEditPoints="1" noAdjustHandles="1" noChangeArrowheads="1" noChangeShapeType="1" noTextEdit="1"/>
                </p:cNvSpPr>
                <p:nvPr/>
              </p:nvSpPr>
              <p:spPr>
                <a:xfrm>
                  <a:off x="5917714" y="3775242"/>
                  <a:ext cx="1210588" cy="707886"/>
                </a:xfrm>
                <a:prstGeom prst="rect">
                  <a:avLst/>
                </a:prstGeom>
                <a:blipFill>
                  <a:blip r:embed="rId8"/>
                  <a:stretch>
                    <a:fillRect l="-5263" t="-5769" r="-6316" b="-3846"/>
                  </a:stretch>
                </a:blipFill>
              </p:spPr>
              <p:txBody>
                <a:bodyPr/>
                <a:lstStyle/>
                <a:p>
                  <a:r>
                    <a:rPr lang="en-CN">
                      <a:noFill/>
                    </a:rPr>
                    <a:t> </a:t>
                  </a:r>
                </a:p>
              </p:txBody>
            </p:sp>
          </mc:Fallback>
        </mc:AlternateContent>
      </p:grpSp>
      <p:sp>
        <p:nvSpPr>
          <p:cNvPr id="26" name="Bent Arrow 25">
            <a:extLst>
              <a:ext uri="{FF2B5EF4-FFF2-40B4-BE49-F238E27FC236}">
                <a16:creationId xmlns:a16="http://schemas.microsoft.com/office/drawing/2014/main" id="{0DDFAE4D-7F0C-6A4B-953D-B8F886AF2437}"/>
              </a:ext>
            </a:extLst>
          </p:cNvPr>
          <p:cNvSpPr/>
          <p:nvPr/>
        </p:nvSpPr>
        <p:spPr>
          <a:xfrm rot="5400000" flipH="1">
            <a:off x="5535949" y="3987646"/>
            <a:ext cx="994593" cy="2579268"/>
          </a:xfrm>
          <a:prstGeom prst="bentArrow">
            <a:avLst>
              <a:gd name="adj1" fmla="val 6439"/>
              <a:gd name="adj2" fmla="val 11517"/>
              <a:gd name="adj3" fmla="val 36236"/>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2380134-AA1F-644B-A001-F3E4B09A2BD1}"/>
                  </a:ext>
                </a:extLst>
              </p:cNvPr>
              <p:cNvSpPr txBox="1"/>
              <p:nvPr/>
            </p:nvSpPr>
            <p:spPr>
              <a:xfrm>
                <a:off x="4359892" y="5797894"/>
                <a:ext cx="7005898" cy="369332"/>
              </a:xfrm>
              <a:prstGeom prst="rect">
                <a:avLst/>
              </a:prstGeom>
              <a:noFill/>
            </p:spPr>
            <p:txBody>
              <a:bodyPr wrap="square" rtlCol="0">
                <a:spAutoFit/>
              </a:bodyPr>
              <a:lstStyle/>
              <a:p>
                <a:r>
                  <a:rPr lang="zh-CN" altLang="en-US" dirty="0">
                    <a:solidFill>
                      <a:schemeClr val="bg2">
                        <a:lumMod val="25000"/>
                      </a:schemeClr>
                    </a:solidFill>
                    <a:latin typeface="+mn-ea"/>
                  </a:rPr>
                  <a:t>（</a:t>
                </a:r>
                <a:r>
                  <a:rPr lang="en-CN" dirty="0">
                    <a:solidFill>
                      <a:schemeClr val="bg2">
                        <a:lumMod val="25000"/>
                      </a:schemeClr>
                    </a:solidFill>
                    <a:latin typeface="+mn-ea"/>
                  </a:rPr>
                  <a:t>包含好的和不好的假设</a:t>
                </a:r>
                <a:r>
                  <a:rPr lang="zh-CN" altLang="en-US" dirty="0">
                    <a:solidFill>
                      <a:schemeClr val="bg2">
                        <a:lumMod val="25000"/>
                      </a:schemeClr>
                    </a:solidFill>
                    <a:latin typeface="+mn-ea"/>
                  </a:rPr>
                  <a:t>，算法</a:t>
                </a:r>
                <a14:m>
                  <m:oMath xmlns:m="http://schemas.openxmlformats.org/officeDocument/2006/math">
                    <m:r>
                      <a:rPr lang="en-CN" i="1">
                        <a:solidFill>
                          <a:srgbClr val="FF0000"/>
                        </a:solidFill>
                        <a:latin typeface="Cambria Math" panose="02040503050406030204" pitchFamily="18" charset="0"/>
                        <a:ea typeface="Cambria Math" panose="02040503050406030204" pitchFamily="18" charset="0"/>
                      </a:rPr>
                      <m:t>𝒜</m:t>
                    </m:r>
                  </m:oMath>
                </a14:m>
                <a:r>
                  <a:rPr lang="zh-CN" altLang="en-CN" dirty="0">
                    <a:solidFill>
                      <a:srgbClr val="FF0000"/>
                    </a:solidFill>
                    <a:latin typeface="+mn-ea"/>
                  </a:rPr>
                  <a:t>从中</a:t>
                </a:r>
                <a:r>
                  <a:rPr lang="zh-CN" altLang="en-US" dirty="0">
                    <a:solidFill>
                      <a:schemeClr val="bg2">
                        <a:lumMod val="25000"/>
                      </a:schemeClr>
                    </a:solidFill>
                    <a:latin typeface="+mn-ea"/>
                  </a:rPr>
                  <a:t>选择“最好”的作为</a:t>
                </a:r>
                <a14:m>
                  <m:oMath xmlns:m="http://schemas.openxmlformats.org/officeDocument/2006/math">
                    <m:r>
                      <a:rPr lang="en-US" i="1" dirty="0">
                        <a:solidFill>
                          <a:srgbClr val="7030A0"/>
                        </a:solidFill>
                        <a:latin typeface="Cambria Math" panose="02040503050406030204" pitchFamily="18" charset="0"/>
                        <a:ea typeface="Cambria Math" panose="02040503050406030204" pitchFamily="18" charset="0"/>
                      </a:rPr>
                      <m:t>𝑔</m:t>
                    </m:r>
                    <m:r>
                      <a:rPr lang="en-US" i="1" dirty="0">
                        <a:solidFill>
                          <a:srgbClr val="7030A0"/>
                        </a:solidFill>
                        <a:latin typeface="Cambria Math" panose="02040503050406030204" pitchFamily="18" charset="0"/>
                        <a:ea typeface="Cambria Math" panose="02040503050406030204" pitchFamily="18" charset="0"/>
                      </a:rPr>
                      <m:t> </m:t>
                    </m:r>
                  </m:oMath>
                </a14:m>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mc:Choice>
        <mc:Fallback xmlns="">
          <p:sp>
            <p:nvSpPr>
              <p:cNvPr id="27" name="TextBox 26">
                <a:extLst>
                  <a:ext uri="{FF2B5EF4-FFF2-40B4-BE49-F238E27FC236}">
                    <a16:creationId xmlns:a16="http://schemas.microsoft.com/office/drawing/2014/main" id="{82380134-AA1F-644B-A001-F3E4B09A2BD1}"/>
                  </a:ext>
                </a:extLst>
              </p:cNvPr>
              <p:cNvSpPr txBox="1">
                <a:spLocks noRot="1" noChangeAspect="1" noMove="1" noResize="1" noEditPoints="1" noAdjustHandles="1" noChangeArrowheads="1" noChangeShapeType="1" noTextEdit="1"/>
              </p:cNvSpPr>
              <p:nvPr/>
            </p:nvSpPr>
            <p:spPr>
              <a:xfrm>
                <a:off x="4359892" y="5797894"/>
                <a:ext cx="7005898" cy="369332"/>
              </a:xfrm>
              <a:prstGeom prst="rect">
                <a:avLst/>
              </a:prstGeom>
              <a:blipFill>
                <a:blip r:embed="rId9"/>
                <a:stretch>
                  <a:fillRect l="-725" t="-6667" b="-2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119">
                <a:extLst>
                  <a:ext uri="{FF2B5EF4-FFF2-40B4-BE49-F238E27FC236}">
                    <a16:creationId xmlns:a16="http://schemas.microsoft.com/office/drawing/2014/main" id="{E7C749C1-8FBC-264A-A1C6-DBDDF73ACE55}"/>
                  </a:ext>
                </a:extLst>
              </p:cNvPr>
              <p:cNvSpPr txBox="1"/>
              <p:nvPr/>
            </p:nvSpPr>
            <p:spPr>
              <a:xfrm>
                <a:off x="7753862" y="4935316"/>
                <a:ext cx="3898208" cy="633187"/>
              </a:xfrm>
              <a:prstGeom prst="rect">
                <a:avLst/>
              </a:prstGeom>
              <a:noFill/>
            </p:spPr>
            <p:txBody>
              <a:bodyPr wrap="square" rtlCol="0">
                <a:spAutoFit/>
              </a:bodyPr>
              <a:lstStyle/>
              <a:p>
                <a:pPr>
                  <a:lnSpc>
                    <a:spcPct val="120000"/>
                  </a:lnSpc>
                </a:pPr>
                <a:r>
                  <a:rPr lang="zh-CN" altLang="en-US" sz="3200" spc="-10" dirty="0">
                    <a:solidFill>
                      <a:srgbClr val="FF0000"/>
                    </a:solidFill>
                    <a:latin typeface="+mn-ea"/>
                  </a:rPr>
                  <a:t>学习模型</a:t>
                </a:r>
                <a:r>
                  <a:rPr lang="en-US" altLang="zh-CN" sz="3200" spc="-10" dirty="0">
                    <a:solidFill>
                      <a:srgbClr val="FF0000"/>
                    </a:solidFill>
                    <a:latin typeface="+mn-ea"/>
                  </a:rPr>
                  <a:t>=</a:t>
                </a:r>
                <a14:m>
                  <m:oMath xmlns:m="http://schemas.openxmlformats.org/officeDocument/2006/math">
                    <m:r>
                      <a:rPr lang="en-CN" sz="3200" i="1">
                        <a:solidFill>
                          <a:srgbClr val="FF0000"/>
                        </a:solidFill>
                        <a:latin typeface="Cambria Math" panose="02040503050406030204" pitchFamily="18" charset="0"/>
                        <a:ea typeface="Cambria Math" panose="02040503050406030204" pitchFamily="18" charset="0"/>
                      </a:rPr>
                      <m:t>𝒜</m:t>
                    </m:r>
                    <m:r>
                      <a:rPr lang="en-US" altLang="zh-CN" sz="3200" b="0" i="1" smtClean="0">
                        <a:solidFill>
                          <a:srgbClr val="FF0000"/>
                        </a:solidFill>
                        <a:latin typeface="Cambria Math" panose="02040503050406030204" pitchFamily="18" charset="0"/>
                        <a:ea typeface="Cambria Math" panose="02040503050406030204" pitchFamily="18" charset="0"/>
                      </a:rPr>
                      <m:t>+</m:t>
                    </m:r>
                    <m:r>
                      <a:rPr lang="en-CN" sz="3200" i="1" dirty="0">
                        <a:solidFill>
                          <a:srgbClr val="FF0000"/>
                        </a:solidFill>
                        <a:latin typeface="Cambria Math" panose="02040503050406030204" pitchFamily="18" charset="0"/>
                        <a:ea typeface="Cambria Math" panose="02040503050406030204" pitchFamily="18" charset="0"/>
                      </a:rPr>
                      <m:t>ℋ</m:t>
                    </m:r>
                  </m:oMath>
                </a14:m>
                <a:endParaRPr lang="en-CN" sz="3200" dirty="0">
                  <a:solidFill>
                    <a:srgbClr val="FF0000"/>
                  </a:solidFill>
                  <a:latin typeface="+mn-ea"/>
                </a:endParaRPr>
              </a:p>
            </p:txBody>
          </p:sp>
        </mc:Choice>
        <mc:Fallback xmlns="">
          <p:sp>
            <p:nvSpPr>
              <p:cNvPr id="28" name="文本框 119">
                <a:extLst>
                  <a:ext uri="{FF2B5EF4-FFF2-40B4-BE49-F238E27FC236}">
                    <a16:creationId xmlns:a16="http://schemas.microsoft.com/office/drawing/2014/main" id="{E7C749C1-8FBC-264A-A1C6-DBDDF73ACE55}"/>
                  </a:ext>
                </a:extLst>
              </p:cNvPr>
              <p:cNvSpPr txBox="1">
                <a:spLocks noRot="1" noChangeAspect="1" noMove="1" noResize="1" noEditPoints="1" noAdjustHandles="1" noChangeArrowheads="1" noChangeShapeType="1" noTextEdit="1"/>
              </p:cNvSpPr>
              <p:nvPr/>
            </p:nvSpPr>
            <p:spPr>
              <a:xfrm>
                <a:off x="7753862" y="4935316"/>
                <a:ext cx="3898208" cy="633187"/>
              </a:xfrm>
              <a:prstGeom prst="rect">
                <a:avLst/>
              </a:prstGeom>
              <a:blipFill>
                <a:blip r:embed="rId10"/>
                <a:stretch>
                  <a:fillRect l="-3896" t="-3922" b="-31373"/>
                </a:stretch>
              </a:blipFill>
            </p:spPr>
            <p:txBody>
              <a:bodyPr/>
              <a:lstStyle/>
              <a:p>
                <a:r>
                  <a:rPr lang="en-CN">
                    <a:noFill/>
                  </a:rPr>
                  <a:t> </a:t>
                </a:r>
              </a:p>
            </p:txBody>
          </p:sp>
        </mc:Fallback>
      </mc:AlternateContent>
    </p:spTree>
    <p:extLst>
      <p:ext uri="{BB962C8B-B14F-4D97-AF65-F5344CB8AC3E}">
        <p14:creationId xmlns:p14="http://schemas.microsoft.com/office/powerpoint/2010/main" val="113084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812383"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机器学习的工作流程：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FE4A102C-3F86-EF41-9C0C-9A7BD5D848CB}"/>
                  </a:ext>
                </a:extLst>
              </p:cNvPr>
              <p:cNvSpPr/>
              <p:nvPr/>
            </p:nvSpPr>
            <p:spPr>
              <a:xfrm>
                <a:off x="1126319" y="1709445"/>
                <a:ext cx="4112581"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chemeClr val="accent1">
                        <a:lumMod val="75000"/>
                      </a:schemeClr>
                    </a:solidFill>
                  </a:rPr>
                  <a:t>训练数据集</a:t>
                </a:r>
              </a:p>
              <a:p>
                <a:pPr algn="ctr"/>
                <a14:m>
                  <m:oMathPara xmlns:m="http://schemas.openxmlformats.org/officeDocument/2006/math">
                    <m:oMathParaPr>
                      <m:jc m:val="centerGroup"/>
                    </m:oMathParaPr>
                    <m:oMath xmlns:m="http://schemas.openxmlformats.org/officeDocument/2006/math">
                      <m:r>
                        <a:rPr lang="zh-CN" altLang="en-US" sz="2000" i="1" spc="-10">
                          <a:solidFill>
                            <a:prstClr val="black"/>
                          </a:solidFill>
                          <a:latin typeface="Cambria Math" panose="02040503050406030204" pitchFamily="18" charset="0"/>
                        </a:rPr>
                        <m:t>𝒟</m:t>
                      </m:r>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1</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1</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2</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2</m:t>
                              </m:r>
                            </m:sub>
                          </m:sSub>
                        </m:e>
                      </m:d>
                      <m:r>
                        <a:rPr lang="en-US" altLang="zh-CN" sz="2000" i="1" spc="-10">
                          <a:solidFill>
                            <a:prstClr val="black"/>
                          </a:solidFill>
                          <a:latin typeface="Cambria Math" panose="02040503050406030204" pitchFamily="18" charset="0"/>
                        </a:rPr>
                        <m:t>,…,</m:t>
                      </m:r>
                      <m:d>
                        <m:dPr>
                          <m:ctrlPr>
                            <a:rPr lang="en-US" altLang="zh-CN" sz="2000" i="1" spc="-10">
                              <a:solidFill>
                                <a:prstClr val="black"/>
                              </a:solidFill>
                              <a:latin typeface="Cambria Math" panose="02040503050406030204" pitchFamily="18" charset="0"/>
                            </a:rPr>
                          </m:ctrlPr>
                        </m:dPr>
                        <m:e>
                          <m:sSub>
                            <m:sSubPr>
                              <m:ctrlPr>
                                <a:rPr lang="en-US" altLang="zh-CN" sz="2000" i="1" spc="-10">
                                  <a:solidFill>
                                    <a:prstClr val="black"/>
                                  </a:solidFill>
                                  <a:latin typeface="Cambria Math" panose="02040503050406030204" pitchFamily="18" charset="0"/>
                                </a:rPr>
                              </m:ctrlPr>
                            </m:sSubPr>
                            <m:e>
                              <m:acc>
                                <m:accPr>
                                  <m:chr m:val="⃗"/>
                                  <m:ctrlPr>
                                    <a:rPr lang="en-US" altLang="zh-CN" sz="2000" i="1" spc="-10">
                                      <a:solidFill>
                                        <a:prstClr val="black"/>
                                      </a:solidFill>
                                      <a:latin typeface="Cambria Math" panose="02040503050406030204" pitchFamily="18" charset="0"/>
                                    </a:rPr>
                                  </m:ctrlPr>
                                </m:accPr>
                                <m:e>
                                  <m:r>
                                    <a:rPr lang="en-US" altLang="zh-CN" sz="2000" i="1" spc="-10">
                                      <a:solidFill>
                                        <a:prstClr val="black"/>
                                      </a:solidFill>
                                      <a:latin typeface="Cambria Math" panose="02040503050406030204" pitchFamily="18" charset="0"/>
                                    </a:rPr>
                                    <m:t>𝑥</m:t>
                                  </m:r>
                                </m:e>
                              </m:acc>
                            </m:e>
                            <m:sub>
                              <m:r>
                                <a:rPr lang="en-US" altLang="zh-CN" sz="2000" i="1" spc="-10">
                                  <a:solidFill>
                                    <a:prstClr val="black"/>
                                  </a:solidFill>
                                  <a:latin typeface="Cambria Math" panose="02040503050406030204" pitchFamily="18" charset="0"/>
                                </a:rPr>
                                <m:t>𝑚</m:t>
                              </m:r>
                            </m:sub>
                          </m:sSub>
                          <m:r>
                            <a:rPr lang="en-US" altLang="zh-CN" sz="2000" i="1" spc="-10">
                              <a:solidFill>
                                <a:prstClr val="black"/>
                              </a:solidFill>
                              <a:latin typeface="Cambria Math" panose="02040503050406030204" pitchFamily="18" charset="0"/>
                            </a:rPr>
                            <m:t>, </m:t>
                          </m:r>
                          <m:sSub>
                            <m:sSubPr>
                              <m:ctrlPr>
                                <a:rPr lang="en-US" altLang="zh-CN" sz="2000" i="1" spc="-10">
                                  <a:solidFill>
                                    <a:prstClr val="black"/>
                                  </a:solidFill>
                                  <a:latin typeface="Cambria Math" panose="02040503050406030204" pitchFamily="18" charset="0"/>
                                </a:rPr>
                              </m:ctrlPr>
                            </m:sSubPr>
                            <m:e>
                              <m:r>
                                <a:rPr lang="en-US" altLang="zh-CN" sz="2000" i="1" spc="-10">
                                  <a:solidFill>
                                    <a:prstClr val="black"/>
                                  </a:solidFill>
                                  <a:latin typeface="Cambria Math" panose="02040503050406030204" pitchFamily="18" charset="0"/>
                                </a:rPr>
                                <m:t>𝑦</m:t>
                              </m:r>
                            </m:e>
                            <m:sub>
                              <m:r>
                                <a:rPr lang="en-US" altLang="zh-CN" sz="2000" i="1" spc="-10">
                                  <a:solidFill>
                                    <a:prstClr val="black"/>
                                  </a:solidFill>
                                  <a:latin typeface="Cambria Math" panose="02040503050406030204" pitchFamily="18" charset="0"/>
                                </a:rPr>
                                <m:t>𝑚</m:t>
                              </m:r>
                            </m:sub>
                          </m:sSub>
                        </m:e>
                      </m:d>
                      <m:r>
                        <a:rPr lang="en-US" altLang="zh-CN" sz="2000" i="1" spc="-10">
                          <a:solidFill>
                            <a:prstClr val="black"/>
                          </a:solidFill>
                          <a:latin typeface="Cambria Math" panose="02040503050406030204" pitchFamily="18" charset="0"/>
                        </a:rPr>
                        <m:t>}</m:t>
                      </m:r>
                    </m:oMath>
                  </m:oMathPara>
                </a14:m>
                <a:endParaRPr lang="en-CN" sz="2000" dirty="0">
                  <a:solidFill>
                    <a:schemeClr val="accent1">
                      <a:lumMod val="75000"/>
                    </a:schemeClr>
                  </a:solidFill>
                </a:endParaRPr>
              </a:p>
            </p:txBody>
          </p:sp>
        </mc:Choice>
        <mc:Fallback xmlns="">
          <p:sp>
            <p:nvSpPr>
              <p:cNvPr id="5" name="Rectangle 4">
                <a:extLst>
                  <a:ext uri="{FF2B5EF4-FFF2-40B4-BE49-F238E27FC236}">
                    <a16:creationId xmlns:a16="http://schemas.microsoft.com/office/drawing/2014/main" id="{FE4A102C-3F86-EF41-9C0C-9A7BD5D848CB}"/>
                  </a:ext>
                </a:extLst>
              </p:cNvPr>
              <p:cNvSpPr>
                <a:spLocks noRot="1" noChangeAspect="1" noMove="1" noResize="1" noEditPoints="1" noAdjustHandles="1" noChangeArrowheads="1" noChangeShapeType="1" noTextEdit="1"/>
              </p:cNvSpPr>
              <p:nvPr/>
            </p:nvSpPr>
            <p:spPr>
              <a:xfrm>
                <a:off x="1126319" y="1709445"/>
                <a:ext cx="4112581" cy="768096"/>
              </a:xfrm>
              <a:prstGeom prst="rect">
                <a:avLst/>
              </a:prstGeom>
              <a:blipFill>
                <a:blip r:embed="rId3"/>
                <a:stretch>
                  <a:fillRect/>
                </a:stretch>
              </a:blipFill>
              <a:ln w="66675">
                <a:solidFill>
                  <a:schemeClr val="accent1"/>
                </a:solidFill>
              </a:ln>
            </p:spPr>
            <p:txBody>
              <a:bodyPr/>
              <a:lstStyle/>
              <a:p>
                <a:r>
                  <a:rPr lang="en-CN">
                    <a:noFill/>
                  </a:rPr>
                  <a:t> </a:t>
                </a:r>
              </a:p>
            </p:txBody>
          </p:sp>
        </mc:Fallback>
      </mc:AlternateContent>
      <p:cxnSp>
        <p:nvCxnSpPr>
          <p:cNvPr id="7" name="Straight Arrow Connector 6">
            <a:extLst>
              <a:ext uri="{FF2B5EF4-FFF2-40B4-BE49-F238E27FC236}">
                <a16:creationId xmlns:a16="http://schemas.microsoft.com/office/drawing/2014/main" id="{93478003-725F-4A42-9F57-7A09584B69DA}"/>
              </a:ext>
            </a:extLst>
          </p:cNvPr>
          <p:cNvCxnSpPr>
            <a:cxnSpLocks/>
          </p:cNvCxnSpPr>
          <p:nvPr/>
        </p:nvCxnSpPr>
        <p:spPr>
          <a:xfrm>
            <a:off x="5238900" y="2117472"/>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964FC56-26A0-4C4D-9ECF-38A865A8CA35}"/>
              </a:ext>
            </a:extLst>
          </p:cNvPr>
          <p:cNvSpPr txBox="1"/>
          <p:nvPr/>
        </p:nvSpPr>
        <p:spPr>
          <a:xfrm>
            <a:off x="1747685" y="2502874"/>
            <a:ext cx="3346704" cy="369332"/>
          </a:xfrm>
          <a:prstGeom prst="rect">
            <a:avLst/>
          </a:prstGeom>
          <a:noFill/>
        </p:spPr>
        <p:txBody>
          <a:bodyPr wrap="square" rtlCol="0">
            <a:spAutoFit/>
          </a:bodyPr>
          <a:lstStyle/>
          <a:p>
            <a:pPr algn="l"/>
            <a:r>
              <a:rPr lang="zh-CN" altLang="en-US" dirty="0">
                <a:solidFill>
                  <a:schemeClr val="bg2">
                    <a:lumMod val="25000"/>
                  </a:schemeClr>
                </a:solidFill>
                <a:latin typeface="+mn-ea"/>
              </a:rPr>
              <a:t>（</a:t>
            </a:r>
            <a:r>
              <a:rPr lang="en-CN" dirty="0">
                <a:solidFill>
                  <a:schemeClr val="bg2">
                    <a:lumMod val="25000"/>
                  </a:schemeClr>
                </a:solidFill>
                <a:latin typeface="+mn-ea"/>
              </a:rPr>
              <a:t>银行历史批准好坏的记录</a:t>
            </a:r>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p:grpSp>
        <p:nvGrpSpPr>
          <p:cNvPr id="9" name="Group 8">
            <a:extLst>
              <a:ext uri="{FF2B5EF4-FFF2-40B4-BE49-F238E27FC236}">
                <a16:creationId xmlns:a16="http://schemas.microsoft.com/office/drawing/2014/main" id="{704CB3E3-8101-6B45-91F0-EFAFEFEE5D6A}"/>
              </a:ext>
            </a:extLst>
          </p:cNvPr>
          <p:cNvGrpSpPr/>
          <p:nvPr/>
        </p:nvGrpSpPr>
        <p:grpSpPr>
          <a:xfrm>
            <a:off x="5947366" y="1620175"/>
            <a:ext cx="2036227" cy="994594"/>
            <a:chOff x="5504687" y="3566161"/>
            <a:chExt cx="2036227" cy="994594"/>
          </a:xfrm>
        </p:grpSpPr>
        <p:sp>
          <p:nvSpPr>
            <p:cNvPr id="10" name="Oval 9">
              <a:extLst>
                <a:ext uri="{FF2B5EF4-FFF2-40B4-BE49-F238E27FC236}">
                  <a16:creationId xmlns:a16="http://schemas.microsoft.com/office/drawing/2014/main" id="{992AC2AB-A578-2947-87EC-57B84578CBDD}"/>
                </a:ext>
              </a:extLst>
            </p:cNvPr>
            <p:cNvSpPr/>
            <p:nvPr/>
          </p:nvSpPr>
          <p:spPr>
            <a:xfrm>
              <a:off x="5504687" y="3566161"/>
              <a:ext cx="2036227" cy="994594"/>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FB027BA-4E69-4C4E-B070-02B035878EAA}"/>
                    </a:ext>
                  </a:extLst>
                </p:cNvPr>
                <p:cNvSpPr txBox="1"/>
                <p:nvPr/>
              </p:nvSpPr>
              <p:spPr>
                <a:xfrm>
                  <a:off x="5917714" y="3775242"/>
                  <a:ext cx="1210588" cy="707886"/>
                </a:xfrm>
                <a:prstGeom prst="rect">
                  <a:avLst/>
                </a:prstGeom>
                <a:noFill/>
              </p:spPr>
              <p:txBody>
                <a:bodyPr wrap="none" rtlCol="0">
                  <a:spAutoFit/>
                </a:bodyPr>
                <a:lstStyle/>
                <a:p>
                  <a:pPr algn="l"/>
                  <a:r>
                    <a:rPr lang="en-CN" sz="2000" dirty="0">
                      <a:solidFill>
                        <a:srgbClr val="FF0000"/>
                      </a:solidFill>
                      <a:latin typeface="+mn-ea"/>
                    </a:rPr>
                    <a:t>学习算法</a:t>
                  </a:r>
                </a:p>
                <a:p>
                  <a:pPr/>
                  <a14:m>
                    <m:oMathPara xmlns:m="http://schemas.openxmlformats.org/officeDocument/2006/math">
                      <m:oMathParaPr>
                        <m:jc m:val="centerGroup"/>
                      </m:oMathParaPr>
                      <m:oMath xmlns:m="http://schemas.openxmlformats.org/officeDocument/2006/math">
                        <m:r>
                          <a:rPr lang="en-CN" sz="2000" i="1">
                            <a:solidFill>
                              <a:srgbClr val="FF0000"/>
                            </a:solidFill>
                            <a:latin typeface="Cambria Math" panose="02040503050406030204" pitchFamily="18" charset="0"/>
                            <a:ea typeface="Cambria Math" panose="02040503050406030204" pitchFamily="18" charset="0"/>
                          </a:rPr>
                          <m:t>𝒜</m:t>
                        </m:r>
                      </m:oMath>
                    </m:oMathPara>
                  </a14:m>
                  <a:endParaRPr lang="en-CN" sz="2000" dirty="0">
                    <a:solidFill>
                      <a:srgbClr val="FF0000"/>
                    </a:solidFill>
                    <a:latin typeface="+mn-ea"/>
                  </a:endParaRPr>
                </a:p>
              </p:txBody>
            </p:sp>
          </mc:Choice>
          <mc:Fallback xmlns="">
            <p:sp>
              <p:nvSpPr>
                <p:cNvPr id="11" name="TextBox 10">
                  <a:extLst>
                    <a:ext uri="{FF2B5EF4-FFF2-40B4-BE49-F238E27FC236}">
                      <a16:creationId xmlns:a16="http://schemas.microsoft.com/office/drawing/2014/main" id="{4FB027BA-4E69-4C4E-B070-02B035878EAA}"/>
                    </a:ext>
                  </a:extLst>
                </p:cNvPr>
                <p:cNvSpPr txBox="1">
                  <a:spLocks noRot="1" noChangeAspect="1" noMove="1" noResize="1" noEditPoints="1" noAdjustHandles="1" noChangeArrowheads="1" noChangeShapeType="1" noTextEdit="1"/>
                </p:cNvSpPr>
                <p:nvPr/>
              </p:nvSpPr>
              <p:spPr>
                <a:xfrm>
                  <a:off x="5917714" y="3775242"/>
                  <a:ext cx="1210588" cy="707886"/>
                </a:xfrm>
                <a:prstGeom prst="rect">
                  <a:avLst/>
                </a:prstGeom>
                <a:blipFill>
                  <a:blip r:embed="rId4"/>
                  <a:stretch>
                    <a:fillRect l="-5155" t="-5357" r="-4124"/>
                  </a:stretch>
                </a:blipFill>
              </p:spPr>
              <p:txBody>
                <a:bodyPr/>
                <a:lstStyle/>
                <a:p>
                  <a:r>
                    <a:rPr lang="en-CN">
                      <a:noFill/>
                    </a:rPr>
                    <a:t> </a:t>
                  </a:r>
                </a:p>
              </p:txBody>
            </p:sp>
          </mc:Fallback>
        </mc:AlternateContent>
      </p:grpSp>
      <p:cxnSp>
        <p:nvCxnSpPr>
          <p:cNvPr id="12" name="Straight Arrow Connector 11">
            <a:extLst>
              <a:ext uri="{FF2B5EF4-FFF2-40B4-BE49-F238E27FC236}">
                <a16:creationId xmlns:a16="http://schemas.microsoft.com/office/drawing/2014/main" id="{F3443109-04E8-F749-9FE0-02571C46D634}"/>
              </a:ext>
            </a:extLst>
          </p:cNvPr>
          <p:cNvCxnSpPr>
            <a:cxnSpLocks/>
          </p:cNvCxnSpPr>
          <p:nvPr/>
        </p:nvCxnSpPr>
        <p:spPr>
          <a:xfrm>
            <a:off x="7983593" y="2121831"/>
            <a:ext cx="66844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CEC4AE2-F5E8-C14C-9FC7-223BE0351921}"/>
                  </a:ext>
                </a:extLst>
              </p:cNvPr>
              <p:cNvSpPr/>
              <p:nvPr/>
            </p:nvSpPr>
            <p:spPr>
              <a:xfrm>
                <a:off x="8698152" y="1709445"/>
                <a:ext cx="2353028" cy="768096"/>
              </a:xfrm>
              <a:prstGeom prst="rect">
                <a:avLst/>
              </a:prstGeom>
              <a:noFill/>
              <a:ln w="666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000" dirty="0">
                    <a:solidFill>
                      <a:srgbClr val="7030A0"/>
                    </a:solidFill>
                  </a:rPr>
                  <a:t>最终的学习函数</a:t>
                </a:r>
              </a:p>
              <a:p>
                <a:pPr algn="ctr"/>
                <a14:m>
                  <m:oMathPara xmlns:m="http://schemas.openxmlformats.org/officeDocument/2006/math">
                    <m:oMathParaPr>
                      <m:jc m:val="centerGroup"/>
                    </m:oMathParaPr>
                    <m:oMath xmlns:m="http://schemas.openxmlformats.org/officeDocument/2006/math">
                      <m:r>
                        <a:rPr lang="en-US" sz="2000" b="0" i="1" dirty="0" smtClean="0">
                          <a:solidFill>
                            <a:srgbClr val="7030A0"/>
                          </a:solidFill>
                          <a:latin typeface="Cambria Math" panose="02040503050406030204" pitchFamily="18" charset="0"/>
                          <a:ea typeface="Cambria Math" panose="02040503050406030204" pitchFamily="18" charset="0"/>
                        </a:rPr>
                        <m:t>𝑔</m:t>
                      </m:r>
                      <m:r>
                        <a:rPr lang="en-CN" sz="2000" i="1" dirty="0" smtClean="0">
                          <a:solidFill>
                            <a:srgbClr val="7030A0"/>
                          </a:solidFill>
                          <a:latin typeface="Cambria Math" panose="02040503050406030204" pitchFamily="18" charset="0"/>
                          <a:ea typeface="Cambria Math" panose="02040503050406030204" pitchFamily="18" charset="0"/>
                        </a:rPr>
                        <m:t>≈</m:t>
                      </m:r>
                      <m:r>
                        <a:rPr lang="en-US" sz="2000" b="0" i="1" dirty="0" smtClean="0">
                          <a:solidFill>
                            <a:srgbClr val="7030A0"/>
                          </a:solidFill>
                          <a:latin typeface="Cambria Math" panose="02040503050406030204" pitchFamily="18" charset="0"/>
                          <a:ea typeface="Cambria Math" panose="02040503050406030204" pitchFamily="18" charset="0"/>
                        </a:rPr>
                        <m:t>𝑓</m:t>
                      </m:r>
                    </m:oMath>
                  </m:oMathPara>
                </a14:m>
                <a:endParaRPr lang="en-CN" sz="2000" dirty="0">
                  <a:solidFill>
                    <a:srgbClr val="7030A0"/>
                  </a:solidFill>
                </a:endParaRPr>
              </a:p>
            </p:txBody>
          </p:sp>
        </mc:Choice>
        <mc:Fallback xmlns="">
          <p:sp>
            <p:nvSpPr>
              <p:cNvPr id="13" name="Rectangle 12">
                <a:extLst>
                  <a:ext uri="{FF2B5EF4-FFF2-40B4-BE49-F238E27FC236}">
                    <a16:creationId xmlns:a16="http://schemas.microsoft.com/office/drawing/2014/main" id="{8CEC4AE2-F5E8-C14C-9FC7-223BE0351921}"/>
                  </a:ext>
                </a:extLst>
              </p:cNvPr>
              <p:cNvSpPr>
                <a:spLocks noRot="1" noChangeAspect="1" noMove="1" noResize="1" noEditPoints="1" noAdjustHandles="1" noChangeArrowheads="1" noChangeShapeType="1" noTextEdit="1"/>
              </p:cNvSpPr>
              <p:nvPr/>
            </p:nvSpPr>
            <p:spPr>
              <a:xfrm>
                <a:off x="8698152" y="1709445"/>
                <a:ext cx="2353028" cy="768096"/>
              </a:xfrm>
              <a:prstGeom prst="rect">
                <a:avLst/>
              </a:prstGeom>
              <a:blipFill>
                <a:blip r:embed="rId5"/>
                <a:stretch>
                  <a:fillRect/>
                </a:stretch>
              </a:blipFill>
              <a:ln w="66675">
                <a:solidFill>
                  <a:schemeClr val="accent1"/>
                </a:solidFill>
              </a:ln>
            </p:spPr>
            <p:txBody>
              <a:bodyPr/>
              <a:lstStyle/>
              <a:p>
                <a:r>
                  <a:rPr lang="en-CN">
                    <a:noFill/>
                  </a:rPr>
                  <a:t> </a:t>
                </a:r>
              </a:p>
            </p:txBody>
          </p:sp>
        </mc:Fallback>
      </mc:AlternateContent>
      <p:grpSp>
        <p:nvGrpSpPr>
          <p:cNvPr id="14" name="Group 13">
            <a:extLst>
              <a:ext uri="{FF2B5EF4-FFF2-40B4-BE49-F238E27FC236}">
                <a16:creationId xmlns:a16="http://schemas.microsoft.com/office/drawing/2014/main" id="{2E5E8379-864A-A04F-80E4-493DCC225973}"/>
              </a:ext>
            </a:extLst>
          </p:cNvPr>
          <p:cNvGrpSpPr/>
          <p:nvPr/>
        </p:nvGrpSpPr>
        <p:grpSpPr>
          <a:xfrm>
            <a:off x="2547258" y="2995328"/>
            <a:ext cx="2013474" cy="920888"/>
            <a:chOff x="5504687" y="3566161"/>
            <a:chExt cx="2036227" cy="994594"/>
          </a:xfrm>
        </p:grpSpPr>
        <p:sp>
          <p:nvSpPr>
            <p:cNvPr id="15" name="Oval 14">
              <a:extLst>
                <a:ext uri="{FF2B5EF4-FFF2-40B4-BE49-F238E27FC236}">
                  <a16:creationId xmlns:a16="http://schemas.microsoft.com/office/drawing/2014/main" id="{A8B02EF7-090B-8544-82A5-423F11D3E85F}"/>
                </a:ext>
              </a:extLst>
            </p:cNvPr>
            <p:cNvSpPr/>
            <p:nvPr/>
          </p:nvSpPr>
          <p:spPr>
            <a:xfrm>
              <a:off x="5504687" y="3566161"/>
              <a:ext cx="2036227" cy="994594"/>
            </a:xfrm>
            <a:prstGeom prst="ellipse">
              <a:avLst/>
            </a:prstGeom>
            <a:no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9F48EDB-3AE2-B044-83E7-3CA172416F7B}"/>
                    </a:ext>
                  </a:extLst>
                </p:cNvPr>
                <p:cNvSpPr txBox="1"/>
                <p:nvPr/>
              </p:nvSpPr>
              <p:spPr>
                <a:xfrm>
                  <a:off x="5917714" y="3775242"/>
                  <a:ext cx="1210588" cy="707886"/>
                </a:xfrm>
                <a:prstGeom prst="rect">
                  <a:avLst/>
                </a:prstGeom>
                <a:noFill/>
              </p:spPr>
              <p:txBody>
                <a:bodyPr wrap="none" rtlCol="0">
                  <a:spAutoFit/>
                </a:bodyPr>
                <a:lstStyle/>
                <a:p>
                  <a:pPr algn="l"/>
                  <a:r>
                    <a:rPr lang="en-CN" sz="2000" dirty="0">
                      <a:solidFill>
                        <a:srgbClr val="FF0000"/>
                      </a:solidFill>
                      <a:latin typeface="+mn-ea"/>
                    </a:rPr>
                    <a:t>假设集合</a:t>
                  </a:r>
                </a:p>
                <a:p>
                  <a:pPr algn="l"/>
                  <a14:m>
                    <m:oMathPara xmlns:m="http://schemas.openxmlformats.org/officeDocument/2006/math">
                      <m:oMathParaPr>
                        <m:jc m:val="centerGroup"/>
                      </m:oMathParaPr>
                      <m:oMath xmlns:m="http://schemas.openxmlformats.org/officeDocument/2006/math">
                        <m:r>
                          <a:rPr lang="en-CN" sz="2000" i="1" dirty="0" smtClean="0">
                            <a:solidFill>
                              <a:srgbClr val="FF0000"/>
                            </a:solidFill>
                            <a:latin typeface="Cambria Math" panose="02040503050406030204" pitchFamily="18" charset="0"/>
                            <a:ea typeface="Cambria Math" panose="02040503050406030204" pitchFamily="18" charset="0"/>
                          </a:rPr>
                          <m:t>ℋ</m:t>
                        </m:r>
                      </m:oMath>
                    </m:oMathPara>
                  </a14:m>
                  <a:endParaRPr lang="en-CN" sz="2000" dirty="0">
                    <a:solidFill>
                      <a:srgbClr val="FF0000"/>
                    </a:solidFill>
                    <a:latin typeface="+mn-ea"/>
                  </a:endParaRPr>
                </a:p>
              </p:txBody>
            </p:sp>
          </mc:Choice>
          <mc:Fallback xmlns="">
            <p:sp>
              <p:nvSpPr>
                <p:cNvPr id="16" name="TextBox 15">
                  <a:extLst>
                    <a:ext uri="{FF2B5EF4-FFF2-40B4-BE49-F238E27FC236}">
                      <a16:creationId xmlns:a16="http://schemas.microsoft.com/office/drawing/2014/main" id="{A9F48EDB-3AE2-B044-83E7-3CA172416F7B}"/>
                    </a:ext>
                  </a:extLst>
                </p:cNvPr>
                <p:cNvSpPr txBox="1">
                  <a:spLocks noRot="1" noChangeAspect="1" noMove="1" noResize="1" noEditPoints="1" noAdjustHandles="1" noChangeArrowheads="1" noChangeShapeType="1" noTextEdit="1"/>
                </p:cNvSpPr>
                <p:nvPr/>
              </p:nvSpPr>
              <p:spPr>
                <a:xfrm>
                  <a:off x="5917714" y="3775242"/>
                  <a:ext cx="1210588" cy="707886"/>
                </a:xfrm>
                <a:prstGeom prst="rect">
                  <a:avLst/>
                </a:prstGeom>
                <a:blipFill>
                  <a:blip r:embed="rId6"/>
                  <a:stretch>
                    <a:fillRect l="-5263" t="-5769" r="-6316" b="-3846"/>
                  </a:stretch>
                </a:blipFill>
              </p:spPr>
              <p:txBody>
                <a:bodyPr/>
                <a:lstStyle/>
                <a:p>
                  <a:r>
                    <a:rPr lang="en-CN">
                      <a:noFill/>
                    </a:rPr>
                    <a:t> </a:t>
                  </a:r>
                </a:p>
              </p:txBody>
            </p:sp>
          </mc:Fallback>
        </mc:AlternateContent>
      </p:grpSp>
      <p:sp>
        <p:nvSpPr>
          <p:cNvPr id="3" name="Bent Arrow 2">
            <a:extLst>
              <a:ext uri="{FF2B5EF4-FFF2-40B4-BE49-F238E27FC236}">
                <a16:creationId xmlns:a16="http://schemas.microsoft.com/office/drawing/2014/main" id="{FF4D3A8F-BA4F-FF40-839C-6BEE054AE230}"/>
              </a:ext>
            </a:extLst>
          </p:cNvPr>
          <p:cNvSpPr/>
          <p:nvPr/>
        </p:nvSpPr>
        <p:spPr>
          <a:xfrm rot="5400000" flipH="1">
            <a:off x="5353069" y="1808326"/>
            <a:ext cx="994593" cy="2579268"/>
          </a:xfrm>
          <a:prstGeom prst="bentArrow">
            <a:avLst>
              <a:gd name="adj1" fmla="val 6439"/>
              <a:gd name="adj2" fmla="val 11517"/>
              <a:gd name="adj3" fmla="val 36236"/>
              <a:gd name="adj4" fmla="val 4375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tx1"/>
              </a:solidFill>
            </a:endParaRPr>
          </a:p>
        </p:txBody>
      </p:sp>
      <mc:AlternateContent xmlns:mc="http://schemas.openxmlformats.org/markup-compatibility/2006" xmlns:a14="http://schemas.microsoft.com/office/drawing/2010/main">
        <mc:Choice Requires="a14">
          <p:sp>
            <p:nvSpPr>
              <p:cNvPr id="17" name="文本框 119">
                <a:extLst>
                  <a:ext uri="{FF2B5EF4-FFF2-40B4-BE49-F238E27FC236}">
                    <a16:creationId xmlns:a16="http://schemas.microsoft.com/office/drawing/2014/main" id="{73B9DB3F-D0C0-BE46-B07C-92DAF24B847D}"/>
                  </a:ext>
                </a:extLst>
              </p:cNvPr>
              <p:cNvSpPr txBox="1"/>
              <p:nvPr/>
            </p:nvSpPr>
            <p:spPr>
              <a:xfrm>
                <a:off x="1009090" y="3978642"/>
                <a:ext cx="8252476" cy="565539"/>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2800" spc="-10" dirty="0">
                    <a:latin typeface="+mn-ea"/>
                  </a:rPr>
                  <a:t>最终假设</a:t>
                </a:r>
                <a14:m>
                  <m:oMath xmlns:m="http://schemas.openxmlformats.org/officeDocument/2006/math">
                    <m:r>
                      <a:rPr lang="en-US" altLang="zh-CN" sz="2800" i="1" spc="-10" dirty="0" smtClean="0">
                        <a:solidFill>
                          <a:srgbClr val="7030A0"/>
                        </a:solidFill>
                        <a:latin typeface="Cambria Math" panose="02040503050406030204" pitchFamily="18" charset="0"/>
                      </a:rPr>
                      <m:t>𝑔</m:t>
                    </m:r>
                    <m:r>
                      <a:rPr lang="en-US" altLang="zh-CN" sz="2800" i="1" spc="-10" dirty="0" smtClean="0">
                        <a:solidFill>
                          <a:srgbClr val="7030A0"/>
                        </a:solidFill>
                        <a:latin typeface="Cambria Math" panose="02040503050406030204" pitchFamily="18" charset="0"/>
                        <a:ea typeface="Cambria Math" panose="02040503050406030204" pitchFamily="18" charset="0"/>
                      </a:rPr>
                      <m:t>∈</m:t>
                    </m:r>
                    <m:r>
                      <a:rPr lang="en-US" altLang="zh-CN" sz="2800" i="1" spc="-10" dirty="0" smtClean="0">
                        <a:solidFill>
                          <a:srgbClr val="FF0000"/>
                        </a:solidFill>
                        <a:latin typeface="Cambria Math" panose="02040503050406030204" pitchFamily="18" charset="0"/>
                        <a:ea typeface="Cambria Math" panose="02040503050406030204" pitchFamily="18" charset="0"/>
                      </a:rPr>
                      <m:t>ℋ</m:t>
                    </m:r>
                    <m:r>
                      <a:rPr lang="en-US" altLang="zh-CN" sz="2800" b="0" i="1" spc="-10" dirty="0" smtClean="0">
                        <a:solidFill>
                          <a:srgbClr val="7030A0"/>
                        </a:solidFill>
                        <a:latin typeface="Cambria Math" panose="02040503050406030204" pitchFamily="18" charset="0"/>
                        <a:ea typeface="Cambria Math" panose="02040503050406030204" pitchFamily="18" charset="0"/>
                      </a:rPr>
                      <m:t>={</m:t>
                    </m:r>
                    <m:sSub>
                      <m:sSubPr>
                        <m:ctrlPr>
                          <a:rPr lang="en-US" altLang="zh-CN" sz="2800" b="0" i="1" spc="-10" dirty="0" smtClean="0">
                            <a:solidFill>
                              <a:srgbClr val="7030A0"/>
                            </a:solidFill>
                            <a:latin typeface="Cambria Math" panose="02040503050406030204" pitchFamily="18" charset="0"/>
                            <a:ea typeface="Cambria Math" panose="02040503050406030204" pitchFamily="18" charset="0"/>
                          </a:rPr>
                        </m:ctrlPr>
                      </m:sSubPr>
                      <m:e>
                        <m:r>
                          <a:rPr lang="en-US" altLang="zh-CN" sz="2800" b="0" i="1" spc="-10" dirty="0" smtClean="0">
                            <a:solidFill>
                              <a:srgbClr val="7030A0"/>
                            </a:solidFill>
                            <a:latin typeface="Cambria Math" panose="02040503050406030204" pitchFamily="18" charset="0"/>
                            <a:ea typeface="Cambria Math" panose="02040503050406030204" pitchFamily="18" charset="0"/>
                          </a:rPr>
                          <m:t>h</m:t>
                        </m:r>
                      </m:e>
                      <m:sub>
                        <m:r>
                          <a:rPr lang="en-US" altLang="zh-CN" sz="2800" b="0" i="1" spc="-10" dirty="0" smtClean="0">
                            <a:solidFill>
                              <a:srgbClr val="7030A0"/>
                            </a:solidFill>
                            <a:latin typeface="Cambria Math" panose="02040503050406030204" pitchFamily="18" charset="0"/>
                            <a:ea typeface="Cambria Math" panose="02040503050406030204" pitchFamily="18" charset="0"/>
                          </a:rPr>
                          <m:t>𝑘</m:t>
                        </m:r>
                      </m:sub>
                    </m:sSub>
                    <m:r>
                      <a:rPr lang="en-US" altLang="zh-CN" sz="2800" b="0" i="1" spc="-10" dirty="0" smtClean="0">
                        <a:solidFill>
                          <a:srgbClr val="7030A0"/>
                        </a:solidFill>
                        <a:latin typeface="Cambria Math" panose="02040503050406030204" pitchFamily="18" charset="0"/>
                        <a:ea typeface="Cambria Math" panose="02040503050406030204" pitchFamily="18" charset="0"/>
                      </a:rPr>
                      <m:t>}</m:t>
                    </m:r>
                  </m:oMath>
                </a14:m>
                <a:r>
                  <a:rPr lang="zh-CN" altLang="en-US" sz="2800" spc="-10" dirty="0">
                    <a:latin typeface="+mn-ea"/>
                  </a:rPr>
                  <a:t>，如满足下面假设就批准：</a:t>
                </a:r>
                <a:endParaRPr lang="en-US" altLang="zh-CN" sz="2800" spc="-10" dirty="0">
                  <a:latin typeface="+mn-ea"/>
                </a:endParaRPr>
              </a:p>
            </p:txBody>
          </p:sp>
        </mc:Choice>
        <mc:Fallback xmlns="">
          <p:sp>
            <p:nvSpPr>
              <p:cNvPr id="17" name="文本框 119">
                <a:extLst>
                  <a:ext uri="{FF2B5EF4-FFF2-40B4-BE49-F238E27FC236}">
                    <a16:creationId xmlns:a16="http://schemas.microsoft.com/office/drawing/2014/main" id="{73B9DB3F-D0C0-BE46-B07C-92DAF24B847D}"/>
                  </a:ext>
                </a:extLst>
              </p:cNvPr>
              <p:cNvSpPr txBox="1">
                <a:spLocks noRot="1" noChangeAspect="1" noMove="1" noResize="1" noEditPoints="1" noAdjustHandles="1" noChangeArrowheads="1" noChangeShapeType="1" noTextEdit="1"/>
              </p:cNvSpPr>
              <p:nvPr/>
            </p:nvSpPr>
            <p:spPr>
              <a:xfrm>
                <a:off x="1009090" y="3978642"/>
                <a:ext cx="8252476" cy="565539"/>
              </a:xfrm>
              <a:prstGeom prst="rect">
                <a:avLst/>
              </a:prstGeom>
              <a:blipFill>
                <a:blip r:embed="rId7"/>
                <a:stretch>
                  <a:fillRect l="-1229" t="-4444" r="-5837" b="-3111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本框 119">
                <a:extLst>
                  <a:ext uri="{FF2B5EF4-FFF2-40B4-BE49-F238E27FC236}">
                    <a16:creationId xmlns:a16="http://schemas.microsoft.com/office/drawing/2014/main" id="{3680055A-E858-5649-B0EB-A7CB67507E64}"/>
                  </a:ext>
                </a:extLst>
              </p:cNvPr>
              <p:cNvSpPr txBox="1"/>
              <p:nvPr/>
            </p:nvSpPr>
            <p:spPr>
              <a:xfrm>
                <a:off x="1542748" y="4595509"/>
                <a:ext cx="7103281" cy="565539"/>
              </a:xfrm>
              <a:prstGeom prst="rect">
                <a:avLst/>
              </a:prstGeom>
              <a:noFill/>
            </p:spPr>
            <p:txBody>
              <a:bodyPr wrap="square" rtlCol="0">
                <a:spAutoFit/>
              </a:bodyPr>
              <a:lstStyle/>
              <a:p>
                <a:pPr marL="457200" indent="-457200">
                  <a:lnSpc>
                    <a:spcPct val="120000"/>
                  </a:lnSpc>
                  <a:buFont typeface="Arial" panose="020B0604020202020204" pitchFamily="34" charset="0"/>
                  <a:buChar char="•"/>
                </a:pPr>
                <a14:m>
                  <m:oMath xmlns:m="http://schemas.openxmlformats.org/officeDocument/2006/math">
                    <m:sSub>
                      <m:sSubPr>
                        <m:ctrlPr>
                          <a:rPr lang="en-US" altLang="zh-CN" sz="2800" b="0" i="1" spc="-10" dirty="0" smtClean="0">
                            <a:solidFill>
                              <a:srgbClr val="7030A0"/>
                            </a:solidFill>
                            <a:latin typeface="Cambria Math" panose="02040503050406030204" pitchFamily="18" charset="0"/>
                            <a:ea typeface="Cambria Math" panose="02040503050406030204" pitchFamily="18" charset="0"/>
                          </a:rPr>
                        </m:ctrlPr>
                      </m:sSubPr>
                      <m:e>
                        <m:r>
                          <a:rPr lang="en-US" altLang="zh-CN" sz="2800" b="0" i="1" spc="-10" dirty="0" smtClean="0">
                            <a:solidFill>
                              <a:srgbClr val="7030A0"/>
                            </a:solidFill>
                            <a:latin typeface="Cambria Math" panose="02040503050406030204" pitchFamily="18" charset="0"/>
                            <a:ea typeface="Cambria Math" panose="02040503050406030204" pitchFamily="18" charset="0"/>
                          </a:rPr>
                          <m:t>h</m:t>
                        </m:r>
                      </m:e>
                      <m:sub>
                        <m:r>
                          <a:rPr lang="en-US" altLang="zh-CN" sz="2800" b="0" i="1" spc="-10" dirty="0" smtClean="0">
                            <a:solidFill>
                              <a:srgbClr val="7030A0"/>
                            </a:solidFill>
                            <a:latin typeface="Cambria Math" panose="02040503050406030204" pitchFamily="18" charset="0"/>
                            <a:ea typeface="Cambria Math" panose="02040503050406030204" pitchFamily="18" charset="0"/>
                          </a:rPr>
                          <m:t>1</m:t>
                        </m:r>
                      </m:sub>
                    </m:sSub>
                  </m:oMath>
                </a14:m>
                <a:r>
                  <a:rPr lang="zh-CN" altLang="en-US" sz="2800" spc="-10" dirty="0">
                    <a:latin typeface="+mn-ea"/>
                  </a:rPr>
                  <a:t>：年收入</a:t>
                </a:r>
                <a:r>
                  <a:rPr lang="en-US" altLang="zh-CN" sz="2800" spc="-10" dirty="0">
                    <a:latin typeface="+mn-ea"/>
                  </a:rPr>
                  <a:t>&gt;20k</a:t>
                </a:r>
              </a:p>
            </p:txBody>
          </p:sp>
        </mc:Choice>
        <mc:Fallback xmlns="">
          <p:sp>
            <p:nvSpPr>
              <p:cNvPr id="18" name="文本框 119">
                <a:extLst>
                  <a:ext uri="{FF2B5EF4-FFF2-40B4-BE49-F238E27FC236}">
                    <a16:creationId xmlns:a16="http://schemas.microsoft.com/office/drawing/2014/main" id="{3680055A-E858-5649-B0EB-A7CB67507E64}"/>
                  </a:ext>
                </a:extLst>
              </p:cNvPr>
              <p:cNvSpPr txBox="1">
                <a:spLocks noRot="1" noChangeAspect="1" noMove="1" noResize="1" noEditPoints="1" noAdjustHandles="1" noChangeArrowheads="1" noChangeShapeType="1" noTextEdit="1"/>
              </p:cNvSpPr>
              <p:nvPr/>
            </p:nvSpPr>
            <p:spPr>
              <a:xfrm>
                <a:off x="1542748" y="4595509"/>
                <a:ext cx="7103281" cy="565539"/>
              </a:xfrm>
              <a:prstGeom prst="rect">
                <a:avLst/>
              </a:prstGeom>
              <a:blipFill>
                <a:blip r:embed="rId8"/>
                <a:stretch>
                  <a:fillRect l="-1607" t="-4348" b="-282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文本框 119">
                <a:extLst>
                  <a:ext uri="{FF2B5EF4-FFF2-40B4-BE49-F238E27FC236}">
                    <a16:creationId xmlns:a16="http://schemas.microsoft.com/office/drawing/2014/main" id="{DF77BB56-5110-854D-A20B-78085687214F}"/>
                  </a:ext>
                </a:extLst>
              </p:cNvPr>
              <p:cNvSpPr txBox="1"/>
              <p:nvPr/>
            </p:nvSpPr>
            <p:spPr>
              <a:xfrm>
                <a:off x="1542747" y="5139230"/>
                <a:ext cx="7103281" cy="565539"/>
              </a:xfrm>
              <a:prstGeom prst="rect">
                <a:avLst/>
              </a:prstGeom>
              <a:noFill/>
            </p:spPr>
            <p:txBody>
              <a:bodyPr wrap="square" rtlCol="0">
                <a:spAutoFit/>
              </a:bodyPr>
              <a:lstStyle/>
              <a:p>
                <a:pPr marL="457200" indent="-457200">
                  <a:lnSpc>
                    <a:spcPct val="120000"/>
                  </a:lnSpc>
                  <a:buFont typeface="Arial" panose="020B0604020202020204" pitchFamily="34" charset="0"/>
                  <a:buChar char="•"/>
                </a:pPr>
                <a14:m>
                  <m:oMath xmlns:m="http://schemas.openxmlformats.org/officeDocument/2006/math">
                    <m:sSub>
                      <m:sSubPr>
                        <m:ctrlPr>
                          <a:rPr lang="en-US" altLang="zh-CN" sz="2800" b="0" i="1" spc="-10" dirty="0" smtClean="0">
                            <a:solidFill>
                              <a:srgbClr val="7030A0"/>
                            </a:solidFill>
                            <a:latin typeface="Cambria Math" panose="02040503050406030204" pitchFamily="18" charset="0"/>
                            <a:ea typeface="Cambria Math" panose="02040503050406030204" pitchFamily="18" charset="0"/>
                          </a:rPr>
                        </m:ctrlPr>
                      </m:sSubPr>
                      <m:e>
                        <m:r>
                          <a:rPr lang="en-US" altLang="zh-CN" sz="2800" b="0" i="1" spc="-10" dirty="0" smtClean="0">
                            <a:solidFill>
                              <a:srgbClr val="7030A0"/>
                            </a:solidFill>
                            <a:latin typeface="Cambria Math" panose="02040503050406030204" pitchFamily="18" charset="0"/>
                            <a:ea typeface="Cambria Math" panose="02040503050406030204" pitchFamily="18" charset="0"/>
                          </a:rPr>
                          <m:t>h</m:t>
                        </m:r>
                      </m:e>
                      <m:sub>
                        <m:r>
                          <a:rPr lang="en-US" altLang="zh-CN" sz="2800" b="0" i="1" spc="-10" dirty="0" smtClean="0">
                            <a:solidFill>
                              <a:srgbClr val="7030A0"/>
                            </a:solidFill>
                            <a:latin typeface="Cambria Math" panose="02040503050406030204" pitchFamily="18" charset="0"/>
                            <a:ea typeface="Cambria Math" panose="02040503050406030204" pitchFamily="18" charset="0"/>
                          </a:rPr>
                          <m:t>2</m:t>
                        </m:r>
                      </m:sub>
                    </m:sSub>
                  </m:oMath>
                </a14:m>
                <a:r>
                  <a:rPr lang="zh-CN" altLang="en-US" sz="2800" spc="-10" dirty="0">
                    <a:latin typeface="+mn-ea"/>
                  </a:rPr>
                  <a:t>：存款</a:t>
                </a:r>
                <a:r>
                  <a:rPr lang="en-US" altLang="zh-CN" sz="2800" spc="-10" dirty="0">
                    <a:latin typeface="+mn-ea"/>
                  </a:rPr>
                  <a:t>&gt;5k</a:t>
                </a:r>
              </a:p>
            </p:txBody>
          </p:sp>
        </mc:Choice>
        <mc:Fallback xmlns="">
          <p:sp>
            <p:nvSpPr>
              <p:cNvPr id="19" name="文本框 119">
                <a:extLst>
                  <a:ext uri="{FF2B5EF4-FFF2-40B4-BE49-F238E27FC236}">
                    <a16:creationId xmlns:a16="http://schemas.microsoft.com/office/drawing/2014/main" id="{DF77BB56-5110-854D-A20B-78085687214F}"/>
                  </a:ext>
                </a:extLst>
              </p:cNvPr>
              <p:cNvSpPr txBox="1">
                <a:spLocks noRot="1" noChangeAspect="1" noMove="1" noResize="1" noEditPoints="1" noAdjustHandles="1" noChangeArrowheads="1" noChangeShapeType="1" noTextEdit="1"/>
              </p:cNvSpPr>
              <p:nvPr/>
            </p:nvSpPr>
            <p:spPr>
              <a:xfrm>
                <a:off x="1542747" y="5139230"/>
                <a:ext cx="7103281" cy="565539"/>
              </a:xfrm>
              <a:prstGeom prst="rect">
                <a:avLst/>
              </a:prstGeom>
              <a:blipFill>
                <a:blip r:embed="rId9"/>
                <a:stretch>
                  <a:fillRect l="-1607" t="-4348" b="-282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FEB3D84-6CF0-7F48-9E08-51775A5F08B2}"/>
                  </a:ext>
                </a:extLst>
              </p:cNvPr>
              <p:cNvSpPr txBox="1"/>
              <p:nvPr/>
            </p:nvSpPr>
            <p:spPr>
              <a:xfrm>
                <a:off x="4177012" y="3618574"/>
                <a:ext cx="7005898" cy="369332"/>
              </a:xfrm>
              <a:prstGeom prst="rect">
                <a:avLst/>
              </a:prstGeom>
              <a:noFill/>
            </p:spPr>
            <p:txBody>
              <a:bodyPr wrap="square" rtlCol="0">
                <a:spAutoFit/>
              </a:bodyPr>
              <a:lstStyle/>
              <a:p>
                <a:r>
                  <a:rPr lang="zh-CN" altLang="en-US" dirty="0">
                    <a:solidFill>
                      <a:schemeClr val="bg2">
                        <a:lumMod val="25000"/>
                      </a:schemeClr>
                    </a:solidFill>
                    <a:latin typeface="+mn-ea"/>
                  </a:rPr>
                  <a:t>（</a:t>
                </a:r>
                <a:r>
                  <a:rPr lang="en-CN" dirty="0">
                    <a:solidFill>
                      <a:schemeClr val="bg2">
                        <a:lumMod val="25000"/>
                      </a:schemeClr>
                    </a:solidFill>
                    <a:latin typeface="+mn-ea"/>
                  </a:rPr>
                  <a:t>包含好的和不好的假设</a:t>
                </a:r>
                <a:r>
                  <a:rPr lang="zh-CN" altLang="en-US" dirty="0">
                    <a:solidFill>
                      <a:schemeClr val="bg2">
                        <a:lumMod val="25000"/>
                      </a:schemeClr>
                    </a:solidFill>
                    <a:latin typeface="+mn-ea"/>
                  </a:rPr>
                  <a:t>，算法</a:t>
                </a:r>
                <a14:m>
                  <m:oMath xmlns:m="http://schemas.openxmlformats.org/officeDocument/2006/math">
                    <m:r>
                      <a:rPr lang="en-CN" i="1">
                        <a:solidFill>
                          <a:srgbClr val="FF0000"/>
                        </a:solidFill>
                        <a:latin typeface="Cambria Math" panose="02040503050406030204" pitchFamily="18" charset="0"/>
                        <a:ea typeface="Cambria Math" panose="02040503050406030204" pitchFamily="18" charset="0"/>
                      </a:rPr>
                      <m:t>𝒜</m:t>
                    </m:r>
                  </m:oMath>
                </a14:m>
                <a:r>
                  <a:rPr lang="zh-CN" altLang="en-CN" dirty="0">
                    <a:solidFill>
                      <a:srgbClr val="FF0000"/>
                    </a:solidFill>
                    <a:latin typeface="+mn-ea"/>
                  </a:rPr>
                  <a:t>从中</a:t>
                </a:r>
                <a:r>
                  <a:rPr lang="zh-CN" altLang="en-US" dirty="0">
                    <a:solidFill>
                      <a:schemeClr val="bg2">
                        <a:lumMod val="25000"/>
                      </a:schemeClr>
                    </a:solidFill>
                    <a:latin typeface="+mn-ea"/>
                  </a:rPr>
                  <a:t>选择“最好”的作为</a:t>
                </a:r>
                <a14:m>
                  <m:oMath xmlns:m="http://schemas.openxmlformats.org/officeDocument/2006/math">
                    <m:r>
                      <a:rPr lang="en-US" i="1" dirty="0">
                        <a:solidFill>
                          <a:srgbClr val="7030A0"/>
                        </a:solidFill>
                        <a:latin typeface="Cambria Math" panose="02040503050406030204" pitchFamily="18" charset="0"/>
                        <a:ea typeface="Cambria Math" panose="02040503050406030204" pitchFamily="18" charset="0"/>
                      </a:rPr>
                      <m:t>𝑔</m:t>
                    </m:r>
                    <m:r>
                      <a:rPr lang="en-US" i="1" dirty="0">
                        <a:solidFill>
                          <a:srgbClr val="7030A0"/>
                        </a:solidFill>
                        <a:latin typeface="Cambria Math" panose="02040503050406030204" pitchFamily="18" charset="0"/>
                        <a:ea typeface="Cambria Math" panose="02040503050406030204" pitchFamily="18" charset="0"/>
                      </a:rPr>
                      <m:t> </m:t>
                    </m:r>
                  </m:oMath>
                </a14:m>
                <a:r>
                  <a:rPr lang="zh-CN" altLang="en-US" dirty="0">
                    <a:solidFill>
                      <a:schemeClr val="bg2">
                        <a:lumMod val="25000"/>
                      </a:schemeClr>
                    </a:solidFill>
                    <a:latin typeface="+mn-ea"/>
                  </a:rPr>
                  <a:t>）</a:t>
                </a:r>
                <a:endParaRPr lang="en-CN" dirty="0">
                  <a:solidFill>
                    <a:schemeClr val="bg2">
                      <a:lumMod val="25000"/>
                    </a:schemeClr>
                  </a:solidFill>
                  <a:latin typeface="+mn-ea"/>
                </a:endParaRPr>
              </a:p>
            </p:txBody>
          </p:sp>
        </mc:Choice>
        <mc:Fallback xmlns="">
          <p:sp>
            <p:nvSpPr>
              <p:cNvPr id="22" name="TextBox 21">
                <a:extLst>
                  <a:ext uri="{FF2B5EF4-FFF2-40B4-BE49-F238E27FC236}">
                    <a16:creationId xmlns:a16="http://schemas.microsoft.com/office/drawing/2014/main" id="{0FEB3D84-6CF0-7F48-9E08-51775A5F08B2}"/>
                  </a:ext>
                </a:extLst>
              </p:cNvPr>
              <p:cNvSpPr txBox="1">
                <a:spLocks noRot="1" noChangeAspect="1" noMove="1" noResize="1" noEditPoints="1" noAdjustHandles="1" noChangeArrowheads="1" noChangeShapeType="1" noTextEdit="1"/>
              </p:cNvSpPr>
              <p:nvPr/>
            </p:nvSpPr>
            <p:spPr>
              <a:xfrm>
                <a:off x="4177012" y="3618574"/>
                <a:ext cx="7005898" cy="369332"/>
              </a:xfrm>
              <a:prstGeom prst="rect">
                <a:avLst/>
              </a:prstGeom>
              <a:blipFill>
                <a:blip r:embed="rId10"/>
                <a:stretch>
                  <a:fillRect l="-723" t="-10345" b="-241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7" name="文本框 119">
                <a:extLst>
                  <a:ext uri="{FF2B5EF4-FFF2-40B4-BE49-F238E27FC236}">
                    <a16:creationId xmlns:a16="http://schemas.microsoft.com/office/drawing/2014/main" id="{12B189C9-6A74-2744-91EC-1F51A255DBA8}"/>
                  </a:ext>
                </a:extLst>
              </p:cNvPr>
              <p:cNvSpPr txBox="1"/>
              <p:nvPr/>
            </p:nvSpPr>
            <p:spPr>
              <a:xfrm>
                <a:off x="7570982" y="2755996"/>
                <a:ext cx="3898208" cy="633187"/>
              </a:xfrm>
              <a:prstGeom prst="rect">
                <a:avLst/>
              </a:prstGeom>
              <a:noFill/>
            </p:spPr>
            <p:txBody>
              <a:bodyPr wrap="square" rtlCol="0">
                <a:spAutoFit/>
              </a:bodyPr>
              <a:lstStyle/>
              <a:p>
                <a:pPr>
                  <a:lnSpc>
                    <a:spcPct val="120000"/>
                  </a:lnSpc>
                </a:pPr>
                <a:r>
                  <a:rPr lang="zh-CN" altLang="en-US" sz="3200" spc="-10" dirty="0">
                    <a:solidFill>
                      <a:srgbClr val="FF0000"/>
                    </a:solidFill>
                    <a:latin typeface="+mn-ea"/>
                  </a:rPr>
                  <a:t>学习模型</a:t>
                </a:r>
                <a:r>
                  <a:rPr lang="en-US" altLang="zh-CN" sz="3200" spc="-10" dirty="0">
                    <a:solidFill>
                      <a:srgbClr val="FF0000"/>
                    </a:solidFill>
                    <a:latin typeface="+mn-ea"/>
                  </a:rPr>
                  <a:t>=</a:t>
                </a:r>
                <a14:m>
                  <m:oMath xmlns:m="http://schemas.openxmlformats.org/officeDocument/2006/math">
                    <m:r>
                      <a:rPr lang="en-CN" sz="3200" i="1">
                        <a:solidFill>
                          <a:srgbClr val="FF0000"/>
                        </a:solidFill>
                        <a:latin typeface="Cambria Math" panose="02040503050406030204" pitchFamily="18" charset="0"/>
                        <a:ea typeface="Cambria Math" panose="02040503050406030204" pitchFamily="18" charset="0"/>
                      </a:rPr>
                      <m:t>𝒜</m:t>
                    </m:r>
                    <m:r>
                      <a:rPr lang="en-US" altLang="zh-CN" sz="3200" b="0" i="1" smtClean="0">
                        <a:solidFill>
                          <a:srgbClr val="FF0000"/>
                        </a:solidFill>
                        <a:latin typeface="Cambria Math" panose="02040503050406030204" pitchFamily="18" charset="0"/>
                        <a:ea typeface="Cambria Math" panose="02040503050406030204" pitchFamily="18" charset="0"/>
                      </a:rPr>
                      <m:t>+</m:t>
                    </m:r>
                    <m:r>
                      <a:rPr lang="en-CN" sz="3200" i="1" dirty="0">
                        <a:solidFill>
                          <a:srgbClr val="FF0000"/>
                        </a:solidFill>
                        <a:latin typeface="Cambria Math" panose="02040503050406030204" pitchFamily="18" charset="0"/>
                        <a:ea typeface="Cambria Math" panose="02040503050406030204" pitchFamily="18" charset="0"/>
                      </a:rPr>
                      <m:t>ℋ</m:t>
                    </m:r>
                  </m:oMath>
                </a14:m>
                <a:endParaRPr lang="en-CN" sz="3200" dirty="0">
                  <a:solidFill>
                    <a:srgbClr val="FF0000"/>
                  </a:solidFill>
                  <a:latin typeface="+mn-ea"/>
                </a:endParaRPr>
              </a:p>
            </p:txBody>
          </p:sp>
        </mc:Choice>
        <mc:Fallback xmlns="">
          <p:sp>
            <p:nvSpPr>
              <p:cNvPr id="27" name="文本框 119">
                <a:extLst>
                  <a:ext uri="{FF2B5EF4-FFF2-40B4-BE49-F238E27FC236}">
                    <a16:creationId xmlns:a16="http://schemas.microsoft.com/office/drawing/2014/main" id="{12B189C9-6A74-2744-91EC-1F51A255DBA8}"/>
                  </a:ext>
                </a:extLst>
              </p:cNvPr>
              <p:cNvSpPr txBox="1">
                <a:spLocks noRot="1" noChangeAspect="1" noMove="1" noResize="1" noEditPoints="1" noAdjustHandles="1" noChangeArrowheads="1" noChangeShapeType="1" noTextEdit="1"/>
              </p:cNvSpPr>
              <p:nvPr/>
            </p:nvSpPr>
            <p:spPr>
              <a:xfrm>
                <a:off x="7570982" y="2755996"/>
                <a:ext cx="3898208" cy="633187"/>
              </a:xfrm>
              <a:prstGeom prst="rect">
                <a:avLst/>
              </a:prstGeom>
              <a:blipFill>
                <a:blip r:embed="rId11"/>
                <a:stretch>
                  <a:fillRect l="-3909" t="-1961"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119">
                <a:extLst>
                  <a:ext uri="{FF2B5EF4-FFF2-40B4-BE49-F238E27FC236}">
                    <a16:creationId xmlns:a16="http://schemas.microsoft.com/office/drawing/2014/main" id="{494B9442-35DA-1F46-A977-FFE8EF72C49C}"/>
                  </a:ext>
                </a:extLst>
              </p:cNvPr>
              <p:cNvSpPr txBox="1"/>
              <p:nvPr/>
            </p:nvSpPr>
            <p:spPr>
              <a:xfrm>
                <a:off x="812383" y="5705018"/>
                <a:ext cx="11205446"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机器学习</a:t>
                </a:r>
                <a:r>
                  <a:rPr lang="zh-CN" altLang="en-US" sz="3200" spc="-10" dirty="0">
                    <a:latin typeface="+mn-ea"/>
                  </a:rPr>
                  <a:t>：使用</a:t>
                </a:r>
                <a:r>
                  <a:rPr lang="zh-CN" altLang="en-US" sz="3200" spc="-10" dirty="0">
                    <a:solidFill>
                      <a:schemeClr val="accent1">
                        <a:lumMod val="75000"/>
                      </a:schemeClr>
                    </a:solidFill>
                    <a:latin typeface="+mn-ea"/>
                  </a:rPr>
                  <a:t>数据</a:t>
                </a:r>
                <a:r>
                  <a:rPr lang="zh-CN" altLang="en-US" sz="3200" spc="-10" dirty="0">
                    <a:latin typeface="+mn-ea"/>
                  </a:rPr>
                  <a:t>来计算函数</a:t>
                </a:r>
                <a14:m>
                  <m:oMath xmlns:m="http://schemas.openxmlformats.org/officeDocument/2006/math">
                    <m:r>
                      <a:rPr lang="en-US" sz="3200" i="1" dirty="0" smtClean="0">
                        <a:solidFill>
                          <a:srgbClr val="7030A0"/>
                        </a:solidFill>
                        <a:latin typeface="Cambria Math" panose="02040503050406030204" pitchFamily="18" charset="0"/>
                        <a:ea typeface="Cambria Math" panose="02040503050406030204" pitchFamily="18" charset="0"/>
                      </a:rPr>
                      <m:t>𝑔</m:t>
                    </m:r>
                  </m:oMath>
                </a14:m>
                <a:r>
                  <a:rPr lang="zh-CN" altLang="en-US" sz="3200" spc="-10" dirty="0">
                    <a:latin typeface="+mn-ea"/>
                  </a:rPr>
                  <a:t>并使它逼近</a:t>
                </a:r>
                <a14:m>
                  <m:oMath xmlns:m="http://schemas.openxmlformats.org/officeDocument/2006/math">
                    <m:r>
                      <a:rPr lang="en-US" sz="3200" i="1" dirty="0">
                        <a:solidFill>
                          <a:srgbClr val="7030A0"/>
                        </a:solidFill>
                        <a:latin typeface="Cambria Math" panose="02040503050406030204" pitchFamily="18" charset="0"/>
                        <a:ea typeface="Cambria Math" panose="02040503050406030204" pitchFamily="18" charset="0"/>
                      </a:rPr>
                      <m:t>𝑓</m:t>
                    </m:r>
                  </m:oMath>
                </a14:m>
                <a:endParaRPr lang="en-US" altLang="zh-CN" sz="3200" spc="-10" dirty="0">
                  <a:latin typeface="+mn-ea"/>
                </a:endParaRPr>
              </a:p>
            </p:txBody>
          </p:sp>
        </mc:Choice>
        <mc:Fallback xmlns="">
          <p:sp>
            <p:nvSpPr>
              <p:cNvPr id="29" name="文本框 119">
                <a:extLst>
                  <a:ext uri="{FF2B5EF4-FFF2-40B4-BE49-F238E27FC236}">
                    <a16:creationId xmlns:a16="http://schemas.microsoft.com/office/drawing/2014/main" id="{494B9442-35DA-1F46-A977-FFE8EF72C49C}"/>
                  </a:ext>
                </a:extLst>
              </p:cNvPr>
              <p:cNvSpPr txBox="1">
                <a:spLocks noRot="1" noChangeAspect="1" noMove="1" noResize="1" noEditPoints="1" noAdjustHandles="1" noChangeArrowheads="1" noChangeShapeType="1" noTextEdit="1"/>
              </p:cNvSpPr>
              <p:nvPr/>
            </p:nvSpPr>
            <p:spPr>
              <a:xfrm>
                <a:off x="812383" y="5705018"/>
                <a:ext cx="11205446" cy="633187"/>
              </a:xfrm>
              <a:prstGeom prst="rect">
                <a:avLst/>
              </a:prstGeom>
              <a:blipFill>
                <a:blip r:embed="rId12"/>
                <a:stretch>
                  <a:fillRect l="-1244" t="-5882" b="-31373"/>
                </a:stretch>
              </a:blipFill>
            </p:spPr>
            <p:txBody>
              <a:bodyPr/>
              <a:lstStyle/>
              <a:p>
                <a:r>
                  <a:rPr lang="en-CN">
                    <a:noFill/>
                  </a:rPr>
                  <a:t> </a:t>
                </a:r>
              </a:p>
            </p:txBody>
          </p:sp>
        </mc:Fallback>
      </mc:AlternateContent>
    </p:spTree>
    <p:extLst>
      <p:ext uri="{BB962C8B-B14F-4D97-AF65-F5344CB8AC3E}">
        <p14:creationId xmlns:p14="http://schemas.microsoft.com/office/powerpoint/2010/main" val="1775282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linds(horizontal)">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dissolv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812382" y="923466"/>
            <a:ext cx="10434737"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chemeClr val="accent1">
                    <a:lumMod val="75000"/>
                  </a:schemeClr>
                </a:solidFill>
                <a:latin typeface="+mn-ea"/>
              </a:rPr>
              <a:t>测验：</a:t>
            </a:r>
            <a:r>
              <a:rPr lang="zh-CN" altLang="en-US" sz="3200" spc="-10" dirty="0">
                <a:latin typeface="+mn-ea"/>
              </a:rPr>
              <a:t>下面哪个可正确表示电影推荐里面的学习问题？</a:t>
            </a:r>
            <a:endParaRPr lang="en-US" altLang="zh-CN" sz="3200" spc="-10" dirty="0">
              <a:latin typeface="+mn-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3089ED5-A136-564B-854A-9B76B79431B2}"/>
                  </a:ext>
                </a:extLst>
              </p:cNvPr>
              <p:cNvSpPr txBox="1"/>
              <p:nvPr/>
            </p:nvSpPr>
            <p:spPr>
              <a:xfrm>
                <a:off x="1166304" y="4031975"/>
                <a:ext cx="4836517"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𝐴</m:t>
                    </m:r>
                    <m:r>
                      <a:rPr lang="en-US" sz="2400" b="0" i="1" smtClean="0">
                        <a:latin typeface="Cambria Math" panose="02040503050406030204" pitchFamily="18" charset="0"/>
                        <a:ea typeface="Cambria Math" panose="02040503050406030204" pitchFamily="18" charset="0"/>
                      </a:rPr>
                      <m:t>.  </m:t>
                    </m:r>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𝒳</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𝒴</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3</m:t>
                        </m:r>
                      </m:sub>
                    </m:sSub>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ℋ</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4</m:t>
                        </m:r>
                      </m:sub>
                    </m:sSub>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𝒟</m:t>
                    </m:r>
                  </m:oMath>
                </a14:m>
                <a:r>
                  <a:rPr lang="en-CN" sz="2400" dirty="0">
                    <a:latin typeface="+mn-ea"/>
                  </a:rPr>
                  <a:t> </a:t>
                </a:r>
              </a:p>
            </p:txBody>
          </p:sp>
        </mc:Choice>
        <mc:Fallback xmlns="">
          <p:sp>
            <p:nvSpPr>
              <p:cNvPr id="2" name="TextBox 1">
                <a:extLst>
                  <a:ext uri="{FF2B5EF4-FFF2-40B4-BE49-F238E27FC236}">
                    <a16:creationId xmlns:a16="http://schemas.microsoft.com/office/drawing/2014/main" id="{43089ED5-A136-564B-854A-9B76B79431B2}"/>
                  </a:ext>
                </a:extLst>
              </p:cNvPr>
              <p:cNvSpPr txBox="1">
                <a:spLocks noRot="1" noChangeAspect="1" noMove="1" noResize="1" noEditPoints="1" noAdjustHandles="1" noChangeArrowheads="1" noChangeShapeType="1" noTextEdit="1"/>
              </p:cNvSpPr>
              <p:nvPr/>
            </p:nvSpPr>
            <p:spPr>
              <a:xfrm>
                <a:off x="1166304" y="4031975"/>
                <a:ext cx="4836517" cy="369332"/>
              </a:xfrm>
              <a:prstGeom prst="rect">
                <a:avLst/>
              </a:prstGeom>
              <a:blipFill>
                <a:blip r:embed="rId3"/>
                <a:stretch>
                  <a:fillRect l="-2094" t="-23333" b="-5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119">
                <a:extLst>
                  <a:ext uri="{FF2B5EF4-FFF2-40B4-BE49-F238E27FC236}">
                    <a16:creationId xmlns:a16="http://schemas.microsoft.com/office/drawing/2014/main" id="{5FA30023-5FFA-3141-ADB5-E830FF52D01A}"/>
                  </a:ext>
                </a:extLst>
              </p:cNvPr>
              <p:cNvSpPr txBox="1"/>
              <p:nvPr/>
            </p:nvSpPr>
            <p:spPr>
              <a:xfrm>
                <a:off x="1166305" y="2107069"/>
                <a:ext cx="6161958" cy="497957"/>
              </a:xfrm>
              <a:prstGeom prst="rect">
                <a:avLst/>
              </a:prstGeom>
              <a:noFill/>
            </p:spPr>
            <p:txBody>
              <a:bodyPr wrap="square" rtlCol="0">
                <a:spAutoFit/>
              </a:bodyPr>
              <a:lstStyle/>
              <a:p>
                <a:pPr>
                  <a:lnSpc>
                    <a:spcPct val="120000"/>
                  </a:lnSpc>
                </a:pPr>
                <a14:m>
                  <m:oMath xmlns:m="http://schemas.openxmlformats.org/officeDocument/2006/math">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i="1">
                            <a:latin typeface="Cambria Math" panose="02040503050406030204" pitchFamily="18" charset="0"/>
                            <a:ea typeface="Cambria Math" panose="02040503050406030204" pitchFamily="18" charset="0"/>
                          </a:rPr>
                          <m:t>2</m:t>
                        </m:r>
                      </m:sub>
                    </m:sSub>
                    <m:r>
                      <a:rPr lang="en-US" sz="2400" i="1">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 </m:t>
                    </m:r>
                  </m:oMath>
                </a14:m>
                <a:r>
                  <a:rPr lang="zh-CN" altLang="en-US" sz="2400" spc="-10" dirty="0">
                    <a:latin typeface="+mn-ea"/>
                  </a:rPr>
                  <a:t>所有可能的（用户</a:t>
                </a:r>
                <a:r>
                  <a:rPr lang="en-US" altLang="zh-CN" sz="2400" spc="-10" dirty="0">
                    <a:latin typeface="+mn-ea"/>
                  </a:rPr>
                  <a:t>id</a:t>
                </a:r>
                <a:r>
                  <a:rPr lang="zh-CN" altLang="en-US" sz="2400" spc="-10" dirty="0">
                    <a:latin typeface="+mn-ea"/>
                  </a:rPr>
                  <a:t>，电影</a:t>
                </a:r>
                <a:r>
                  <a:rPr lang="en-US" altLang="zh-CN" sz="2400" spc="-10" dirty="0">
                    <a:latin typeface="+mn-ea"/>
                  </a:rPr>
                  <a:t>id</a:t>
                </a:r>
                <a:r>
                  <a:rPr lang="zh-CN" altLang="en-US" sz="2400" spc="-10" dirty="0">
                    <a:latin typeface="+mn-ea"/>
                  </a:rPr>
                  <a:t>）对</a:t>
                </a:r>
                <a:endParaRPr lang="en-US" altLang="zh-CN" sz="2400" spc="-10" dirty="0">
                  <a:latin typeface="+mn-ea"/>
                </a:endParaRPr>
              </a:p>
            </p:txBody>
          </p:sp>
        </mc:Choice>
        <mc:Fallback xmlns="">
          <p:sp>
            <p:nvSpPr>
              <p:cNvPr id="24" name="文本框 119">
                <a:extLst>
                  <a:ext uri="{FF2B5EF4-FFF2-40B4-BE49-F238E27FC236}">
                    <a16:creationId xmlns:a16="http://schemas.microsoft.com/office/drawing/2014/main" id="{5FA30023-5FFA-3141-ADB5-E830FF52D01A}"/>
                  </a:ext>
                </a:extLst>
              </p:cNvPr>
              <p:cNvSpPr txBox="1">
                <a:spLocks noRot="1" noChangeAspect="1" noMove="1" noResize="1" noEditPoints="1" noAdjustHandles="1" noChangeArrowheads="1" noChangeShapeType="1" noTextEdit="1"/>
              </p:cNvSpPr>
              <p:nvPr/>
            </p:nvSpPr>
            <p:spPr>
              <a:xfrm>
                <a:off x="1166305" y="2107069"/>
                <a:ext cx="6161958" cy="497957"/>
              </a:xfrm>
              <a:prstGeom prst="rect">
                <a:avLst/>
              </a:prstGeom>
              <a:blipFill>
                <a:blip r:embed="rId4"/>
                <a:stretch>
                  <a:fillRect l="-206" t="-2564" b="-307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119">
                <a:extLst>
                  <a:ext uri="{FF2B5EF4-FFF2-40B4-BE49-F238E27FC236}">
                    <a16:creationId xmlns:a16="http://schemas.microsoft.com/office/drawing/2014/main" id="{CEF045A5-63A6-BB44-8BB2-BF163444316D}"/>
                  </a:ext>
                </a:extLst>
              </p:cNvPr>
              <p:cNvSpPr txBox="1"/>
              <p:nvPr/>
            </p:nvSpPr>
            <p:spPr>
              <a:xfrm>
                <a:off x="1166305" y="2693110"/>
                <a:ext cx="8865969" cy="497957"/>
              </a:xfrm>
              <a:prstGeom prst="rect">
                <a:avLst/>
              </a:prstGeom>
              <a:noFill/>
            </p:spPr>
            <p:txBody>
              <a:bodyPr wrap="square" rtlCol="0">
                <a:spAutoFit/>
              </a:bodyPr>
              <a:lstStyle/>
              <a:p>
                <a:pPr>
                  <a:lnSpc>
                    <a:spcPct val="120000"/>
                  </a:lnSpc>
                </a:pPr>
                <a14:m>
                  <m:oMath xmlns:m="http://schemas.openxmlformats.org/officeDocument/2006/math">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3</m:t>
                        </m:r>
                      </m:sub>
                    </m:sSub>
                    <m:r>
                      <a:rPr lang="en-US" sz="2400" i="1">
                        <a:latin typeface="Cambria Math" panose="02040503050406030204" pitchFamily="18" charset="0"/>
                        <a:ea typeface="Cambria Math" panose="02040503050406030204" pitchFamily="18" charset="0"/>
                      </a:rPr>
                      <m:t>=</m:t>
                    </m:r>
                  </m:oMath>
                </a14:m>
                <a:r>
                  <a:rPr lang="en-US" altLang="zh-CN" sz="2400" spc="-10" dirty="0">
                    <a:latin typeface="+mn-ea"/>
                  </a:rPr>
                  <a:t> </a:t>
                </a:r>
                <a:r>
                  <a:rPr lang="zh-CN" altLang="en-US" sz="2400" spc="-10" dirty="0">
                    <a:latin typeface="+mn-ea"/>
                  </a:rPr>
                  <a:t>所有可能影响用户</a:t>
                </a:r>
                <a:r>
                  <a:rPr lang="zh-CN" altLang="en-CN" sz="2400" spc="-10" dirty="0">
                    <a:latin typeface="+mn-ea"/>
                  </a:rPr>
                  <a:t>和</a:t>
                </a:r>
                <a:r>
                  <a:rPr lang="zh-CN" altLang="en-US" sz="2400" spc="-10" dirty="0">
                    <a:latin typeface="+mn-ea"/>
                  </a:rPr>
                  <a:t>电影</a:t>
                </a:r>
                <a:r>
                  <a:rPr lang="zh-CN" altLang="en-CN" sz="2400" spc="-10" dirty="0">
                    <a:latin typeface="+mn-ea"/>
                  </a:rPr>
                  <a:t>关系</a:t>
                </a:r>
                <a:r>
                  <a:rPr lang="zh-CN" altLang="en-US" sz="2400" spc="-10" dirty="0">
                    <a:latin typeface="+mn-ea"/>
                  </a:rPr>
                  <a:t>的公式</a:t>
                </a:r>
                <a:endParaRPr lang="en-US" altLang="zh-CN" sz="2400" spc="-10" dirty="0">
                  <a:latin typeface="+mn-ea"/>
                </a:endParaRPr>
              </a:p>
            </p:txBody>
          </p:sp>
        </mc:Choice>
        <mc:Fallback xmlns="">
          <p:sp>
            <p:nvSpPr>
              <p:cNvPr id="25" name="文本框 119">
                <a:extLst>
                  <a:ext uri="{FF2B5EF4-FFF2-40B4-BE49-F238E27FC236}">
                    <a16:creationId xmlns:a16="http://schemas.microsoft.com/office/drawing/2014/main" id="{CEF045A5-63A6-BB44-8BB2-BF163444316D}"/>
                  </a:ext>
                </a:extLst>
              </p:cNvPr>
              <p:cNvSpPr txBox="1">
                <a:spLocks noRot="1" noChangeAspect="1" noMove="1" noResize="1" noEditPoints="1" noAdjustHandles="1" noChangeArrowheads="1" noChangeShapeType="1" noTextEdit="1"/>
              </p:cNvSpPr>
              <p:nvPr/>
            </p:nvSpPr>
            <p:spPr>
              <a:xfrm>
                <a:off x="1166305" y="2693110"/>
                <a:ext cx="8865969" cy="497957"/>
              </a:xfrm>
              <a:prstGeom prst="rect">
                <a:avLst/>
              </a:prstGeom>
              <a:blipFill>
                <a:blip r:embed="rId5"/>
                <a:stretch>
                  <a:fillRect l="-143" t="-2500" b="-27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119">
                <a:extLst>
                  <a:ext uri="{FF2B5EF4-FFF2-40B4-BE49-F238E27FC236}">
                    <a16:creationId xmlns:a16="http://schemas.microsoft.com/office/drawing/2014/main" id="{B8769F01-1917-FE43-B557-F72DF37992D9}"/>
                  </a:ext>
                </a:extLst>
              </p:cNvPr>
              <p:cNvSpPr txBox="1"/>
              <p:nvPr/>
            </p:nvSpPr>
            <p:spPr>
              <a:xfrm>
                <a:off x="1166304" y="3254188"/>
                <a:ext cx="7611936" cy="497957"/>
              </a:xfrm>
              <a:prstGeom prst="rect">
                <a:avLst/>
              </a:prstGeom>
              <a:noFill/>
            </p:spPr>
            <p:txBody>
              <a:bodyPr wrap="square" rtlCol="0">
                <a:spAutoFit/>
              </a:bodyPr>
              <a:lstStyle/>
              <a:p>
                <a:pPr>
                  <a:lnSpc>
                    <a:spcPct val="120000"/>
                  </a:lnSpc>
                </a:pPr>
                <a14:m>
                  <m:oMath xmlns:m="http://schemas.openxmlformats.org/officeDocument/2006/math">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4</m:t>
                        </m:r>
                      </m:sub>
                    </m:sSub>
                    <m:r>
                      <a:rPr lang="en-US" sz="2400" i="1">
                        <a:latin typeface="Cambria Math" panose="02040503050406030204" pitchFamily="18" charset="0"/>
                        <a:ea typeface="Cambria Math" panose="02040503050406030204" pitchFamily="18" charset="0"/>
                      </a:rPr>
                      <m:t>=</m:t>
                    </m:r>
                  </m:oMath>
                </a14:m>
                <a:r>
                  <a:rPr lang="en-US" altLang="zh-CN" sz="2400" spc="-10" dirty="0">
                    <a:latin typeface="+mn-ea"/>
                  </a:rPr>
                  <a:t>1,000,000</a:t>
                </a:r>
                <a:r>
                  <a:rPr lang="zh-CN" altLang="en-US" sz="2400" spc="-10" dirty="0">
                    <a:latin typeface="+mn-ea"/>
                  </a:rPr>
                  <a:t>对（（用户</a:t>
                </a:r>
                <a:r>
                  <a:rPr lang="en-US" altLang="zh-CN" sz="2400" spc="-10" dirty="0">
                    <a:latin typeface="+mn-ea"/>
                  </a:rPr>
                  <a:t>id</a:t>
                </a:r>
                <a:r>
                  <a:rPr lang="zh-CN" altLang="en-US" sz="2400" spc="-10" dirty="0">
                    <a:latin typeface="+mn-ea"/>
                  </a:rPr>
                  <a:t>，电影</a:t>
                </a:r>
                <a:r>
                  <a:rPr lang="en-US" altLang="zh-CN" sz="2400" spc="-10" dirty="0">
                    <a:latin typeface="+mn-ea"/>
                  </a:rPr>
                  <a:t>id</a:t>
                </a:r>
                <a:r>
                  <a:rPr lang="zh-CN" altLang="en-US" sz="2400" spc="-10" dirty="0">
                    <a:latin typeface="+mn-ea"/>
                  </a:rPr>
                  <a:t>），评分）数据</a:t>
                </a:r>
                <a:endParaRPr lang="en-US" altLang="zh-CN" sz="2400" spc="-10" dirty="0">
                  <a:latin typeface="+mn-ea"/>
                </a:endParaRPr>
              </a:p>
            </p:txBody>
          </p:sp>
        </mc:Choice>
        <mc:Fallback xmlns="">
          <p:sp>
            <p:nvSpPr>
              <p:cNvPr id="26" name="文本框 119">
                <a:extLst>
                  <a:ext uri="{FF2B5EF4-FFF2-40B4-BE49-F238E27FC236}">
                    <a16:creationId xmlns:a16="http://schemas.microsoft.com/office/drawing/2014/main" id="{B8769F01-1917-FE43-B557-F72DF37992D9}"/>
                  </a:ext>
                </a:extLst>
              </p:cNvPr>
              <p:cNvSpPr txBox="1">
                <a:spLocks noRot="1" noChangeAspect="1" noMove="1" noResize="1" noEditPoints="1" noAdjustHandles="1" noChangeArrowheads="1" noChangeShapeType="1" noTextEdit="1"/>
              </p:cNvSpPr>
              <p:nvPr/>
            </p:nvSpPr>
            <p:spPr>
              <a:xfrm>
                <a:off x="1166304" y="3254188"/>
                <a:ext cx="7611936" cy="497957"/>
              </a:xfrm>
              <a:prstGeom prst="rect">
                <a:avLst/>
              </a:prstGeom>
              <a:blipFill>
                <a:blip r:embed="rId6"/>
                <a:stretch>
                  <a:fillRect l="-166" t="-2500" b="-27500"/>
                </a:stretch>
              </a:blipFill>
            </p:spPr>
            <p:txBody>
              <a:bodyPr/>
              <a:lstStyle/>
              <a:p>
                <a:r>
                  <a:rPr lang="en-CN">
                    <a:noFill/>
                  </a:rPr>
                  <a:t> </a:t>
                </a:r>
              </a:p>
            </p:txBody>
          </p:sp>
        </mc:Fallback>
      </mc:AlternateContent>
      <p:sp>
        <p:nvSpPr>
          <p:cNvPr id="20" name="TextBox 19">
            <a:extLst>
              <a:ext uri="{FF2B5EF4-FFF2-40B4-BE49-F238E27FC236}">
                <a16:creationId xmlns:a16="http://schemas.microsoft.com/office/drawing/2014/main" id="{2D0759FF-6CBA-C449-89B4-7CB558844CA2}"/>
              </a:ext>
            </a:extLst>
          </p:cNvPr>
          <p:cNvSpPr txBox="1"/>
          <p:nvPr/>
        </p:nvSpPr>
        <p:spPr>
          <a:xfrm>
            <a:off x="5643154" y="2965268"/>
            <a:ext cx="65" cy="276999"/>
          </a:xfrm>
          <a:prstGeom prst="rect">
            <a:avLst/>
          </a:prstGeom>
          <a:noFill/>
        </p:spPr>
        <p:txBody>
          <a:bodyPr wrap="none" lIns="0" tIns="0" rIns="0" bIns="0" rtlCol="0">
            <a:spAutoFit/>
          </a:bodyPr>
          <a:lstStyle/>
          <a:p>
            <a:pPr algn="l"/>
            <a:endParaRPr lang="en-CN" dirty="0">
              <a:latin typeface="+mn-ea"/>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41911B2-B016-1247-B73B-2ADC3E778540}"/>
                  </a:ext>
                </a:extLst>
              </p:cNvPr>
              <p:cNvSpPr txBox="1"/>
              <p:nvPr/>
            </p:nvSpPr>
            <p:spPr>
              <a:xfrm>
                <a:off x="1166303" y="4570470"/>
                <a:ext cx="4821384"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𝐵</m:t>
                    </m:r>
                    <m:r>
                      <a:rPr lang="en-US" sz="2400" b="0" i="1" smtClean="0">
                        <a:latin typeface="Cambria Math" panose="02040503050406030204" pitchFamily="18" charset="0"/>
                        <a:ea typeface="Cambria Math" panose="02040503050406030204" pitchFamily="18" charset="0"/>
                      </a:rPr>
                      <m:t>.  </m:t>
                    </m:r>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𝒴</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𝒳</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3</m:t>
                        </m:r>
                      </m:sub>
                    </m:sSub>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ℋ</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4</m:t>
                        </m:r>
                      </m:sub>
                    </m:sSub>
                    <m:r>
                      <a:rPr lang="en-US" sz="2400" i="1" dirty="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ea typeface="Cambria Math" panose="02040503050406030204" pitchFamily="18" charset="0"/>
                      </a:rPr>
                      <m:t>𝒟</m:t>
                    </m:r>
                  </m:oMath>
                </a14:m>
                <a:r>
                  <a:rPr lang="en-CN" sz="2400" dirty="0">
                    <a:latin typeface="+mn-ea"/>
                  </a:rPr>
                  <a:t> </a:t>
                </a:r>
              </a:p>
            </p:txBody>
          </p:sp>
        </mc:Choice>
        <mc:Fallback xmlns="">
          <p:sp>
            <p:nvSpPr>
              <p:cNvPr id="29" name="TextBox 28">
                <a:extLst>
                  <a:ext uri="{FF2B5EF4-FFF2-40B4-BE49-F238E27FC236}">
                    <a16:creationId xmlns:a16="http://schemas.microsoft.com/office/drawing/2014/main" id="{D41911B2-B016-1247-B73B-2ADC3E778540}"/>
                  </a:ext>
                </a:extLst>
              </p:cNvPr>
              <p:cNvSpPr txBox="1">
                <a:spLocks noRot="1" noChangeAspect="1" noMove="1" noResize="1" noEditPoints="1" noAdjustHandles="1" noChangeArrowheads="1" noChangeShapeType="1" noTextEdit="1"/>
              </p:cNvSpPr>
              <p:nvPr/>
            </p:nvSpPr>
            <p:spPr>
              <a:xfrm>
                <a:off x="1166303" y="4570470"/>
                <a:ext cx="4821384" cy="369332"/>
              </a:xfrm>
              <a:prstGeom prst="rect">
                <a:avLst/>
              </a:prstGeom>
              <a:blipFill>
                <a:blip r:embed="rId7"/>
                <a:stretch>
                  <a:fillRect l="-2100" t="-27586" b="-517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4C8E262-1AC7-F44A-8F51-A3DB8E8AEBF4}"/>
                  </a:ext>
                </a:extLst>
              </p:cNvPr>
              <p:cNvSpPr txBox="1"/>
              <p:nvPr/>
            </p:nvSpPr>
            <p:spPr>
              <a:xfrm>
                <a:off x="1166302" y="5143081"/>
                <a:ext cx="4717638"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𝐶</m:t>
                    </m:r>
                    <m:r>
                      <a:rPr lang="en-US" sz="2400" b="0" i="1" smtClean="0">
                        <a:latin typeface="Cambria Math" panose="02040503050406030204" pitchFamily="18" charset="0"/>
                        <a:ea typeface="Cambria Math" panose="02040503050406030204" pitchFamily="18" charset="0"/>
                      </a:rPr>
                      <m:t>.  </m:t>
                    </m:r>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𝒟</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ℋ</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3</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𝒴</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4</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𝒳</m:t>
                    </m:r>
                  </m:oMath>
                </a14:m>
                <a:endParaRPr lang="en-CN" sz="2400" dirty="0">
                  <a:latin typeface="+mn-ea"/>
                </a:endParaRPr>
              </a:p>
            </p:txBody>
          </p:sp>
        </mc:Choice>
        <mc:Fallback xmlns="">
          <p:sp>
            <p:nvSpPr>
              <p:cNvPr id="30" name="TextBox 29">
                <a:extLst>
                  <a:ext uri="{FF2B5EF4-FFF2-40B4-BE49-F238E27FC236}">
                    <a16:creationId xmlns:a16="http://schemas.microsoft.com/office/drawing/2014/main" id="{54C8E262-1AC7-F44A-8F51-A3DB8E8AEBF4}"/>
                  </a:ext>
                </a:extLst>
              </p:cNvPr>
              <p:cNvSpPr txBox="1">
                <a:spLocks noRot="1" noChangeAspect="1" noMove="1" noResize="1" noEditPoints="1" noAdjustHandles="1" noChangeArrowheads="1" noChangeShapeType="1" noTextEdit="1"/>
              </p:cNvSpPr>
              <p:nvPr/>
            </p:nvSpPr>
            <p:spPr>
              <a:xfrm>
                <a:off x="1166302" y="5143081"/>
                <a:ext cx="4717638" cy="369332"/>
              </a:xfrm>
              <a:prstGeom prst="rect">
                <a:avLst/>
              </a:prstGeom>
              <a:blipFill>
                <a:blip r:embed="rId8"/>
                <a:stretch>
                  <a:fillRect l="-2145" t="-27586" r="-1072" b="-5172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07C7BE9-5224-ED48-AE76-E4043F5F2973}"/>
                  </a:ext>
                </a:extLst>
              </p:cNvPr>
              <p:cNvSpPr txBox="1"/>
              <p:nvPr/>
            </p:nvSpPr>
            <p:spPr>
              <a:xfrm>
                <a:off x="1166301" y="5713795"/>
                <a:ext cx="4742004" cy="369332"/>
              </a:xfrm>
              <a:prstGeom prst="rect">
                <a:avLst/>
              </a:prstGeom>
              <a:noFill/>
            </p:spPr>
            <p:txBody>
              <a:bodyPr wrap="none" lIns="0" tIns="0" rIns="0" bIns="0" rtlCol="0">
                <a:spAutoFit/>
              </a:bodyPr>
              <a:lstStyle/>
              <a:p>
                <a14:m>
                  <m:oMath xmlns:m="http://schemas.openxmlformats.org/officeDocument/2006/math">
                    <m:r>
                      <a:rPr lang="en-US" sz="2400" b="0" i="1" smtClean="0">
                        <a:latin typeface="Cambria Math" panose="02040503050406030204" pitchFamily="18" charset="0"/>
                        <a:ea typeface="Cambria Math" panose="02040503050406030204" pitchFamily="18" charset="0"/>
                      </a:rPr>
                      <m:t>𝐷</m:t>
                    </m:r>
                    <m:r>
                      <a:rPr lang="en-US" sz="2400" b="0" i="1" smtClean="0">
                        <a:latin typeface="Cambria Math" panose="02040503050406030204" pitchFamily="18" charset="0"/>
                        <a:ea typeface="Cambria Math" panose="02040503050406030204" pitchFamily="18" charset="0"/>
                      </a:rPr>
                      <m:t>.  </m:t>
                    </m:r>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𝒳</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2</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𝒟</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3</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𝒴</m:t>
                    </m:r>
                  </m:oMath>
                </a14:m>
                <a:r>
                  <a:rPr lang="en-CN" sz="2400" dirty="0">
                    <a:latin typeface="+mn-ea"/>
                  </a:rPr>
                  <a:t>, </a:t>
                </a:r>
                <a14:m>
                  <m:oMath xmlns:m="http://schemas.openxmlformats.org/officeDocument/2006/math">
                    <m:sSub>
                      <m:sSubPr>
                        <m:ctrlPr>
                          <a:rPr lang="en-CN" sz="2400" i="1">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sz="2400" b="0" i="1" smtClean="0">
                            <a:latin typeface="Cambria Math" panose="02040503050406030204" pitchFamily="18" charset="0"/>
                            <a:ea typeface="Cambria Math" panose="02040503050406030204" pitchFamily="18" charset="0"/>
                          </a:rPr>
                          <m:t>4</m:t>
                        </m:r>
                      </m:sub>
                    </m:sSub>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ea typeface="Cambria Math" panose="02040503050406030204" pitchFamily="18" charset="0"/>
                      </a:rPr>
                      <m:t>ℋ</m:t>
                    </m:r>
                  </m:oMath>
                </a14:m>
                <a:endParaRPr lang="en-CN" sz="2400" dirty="0">
                  <a:latin typeface="+mn-ea"/>
                </a:endParaRPr>
              </a:p>
            </p:txBody>
          </p:sp>
        </mc:Choice>
        <mc:Fallback xmlns="">
          <p:sp>
            <p:nvSpPr>
              <p:cNvPr id="31" name="TextBox 30">
                <a:extLst>
                  <a:ext uri="{FF2B5EF4-FFF2-40B4-BE49-F238E27FC236}">
                    <a16:creationId xmlns:a16="http://schemas.microsoft.com/office/drawing/2014/main" id="{407C7BE9-5224-ED48-AE76-E4043F5F2973}"/>
                  </a:ext>
                </a:extLst>
              </p:cNvPr>
              <p:cNvSpPr txBox="1">
                <a:spLocks noRot="1" noChangeAspect="1" noMove="1" noResize="1" noEditPoints="1" noAdjustHandles="1" noChangeArrowheads="1" noChangeShapeType="1" noTextEdit="1"/>
              </p:cNvSpPr>
              <p:nvPr/>
            </p:nvSpPr>
            <p:spPr>
              <a:xfrm>
                <a:off x="1166301" y="5713795"/>
                <a:ext cx="4742004" cy="369332"/>
              </a:xfrm>
              <a:prstGeom prst="rect">
                <a:avLst/>
              </a:prstGeom>
              <a:blipFill>
                <a:blip r:embed="rId9"/>
                <a:stretch>
                  <a:fillRect l="-2133" t="-22581" r="-800" b="-451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09DA883-B6ED-7144-9FB8-2358B3DF33AC}"/>
                  </a:ext>
                </a:extLst>
              </p:cNvPr>
              <p:cNvSpPr txBox="1"/>
              <p:nvPr/>
            </p:nvSpPr>
            <p:spPr>
              <a:xfrm>
                <a:off x="1257307" y="1674616"/>
                <a:ext cx="179664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N" sz="2400" i="1" smtClean="0">
                              <a:latin typeface="Cambria Math" panose="02040503050406030204" pitchFamily="18" charset="0"/>
                              <a:ea typeface="Cambria Math" panose="02040503050406030204" pitchFamily="18" charset="0"/>
                            </a:rPr>
                          </m:ctrlPr>
                        </m:sSubPr>
                        <m:e>
                          <m:r>
                            <a:rPr lang="en-CN" sz="2400" i="1">
                              <a:latin typeface="Cambria Math" panose="02040503050406030204" pitchFamily="18" charset="0"/>
                              <a:ea typeface="Cambria Math" panose="02040503050406030204" pitchFamily="18" charset="0"/>
                            </a:rPr>
                            <m:t>𝒮</m:t>
                          </m:r>
                        </m:e>
                        <m:sub>
                          <m:r>
                            <a:rPr lang="en-US" altLang="zh-CN" sz="2400" b="0" i="1"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=[0,</m:t>
                      </m:r>
                      <m:r>
                        <a:rPr lang="zh-CN" altLang="en-US" sz="2400" b="0" i="1" dirty="0" smtClean="0">
                          <a:latin typeface="Cambria Math" panose="02040503050406030204" pitchFamily="18" charset="0"/>
                          <a:ea typeface="Cambria Math" panose="02040503050406030204" pitchFamily="18" charset="0"/>
                        </a:rPr>
                        <m:t> </m:t>
                      </m:r>
                      <m:r>
                        <a:rPr lang="en-US" sz="2400" b="0" i="1" dirty="0" smtClean="0">
                          <a:latin typeface="Cambria Math" panose="02040503050406030204" pitchFamily="18" charset="0"/>
                          <a:ea typeface="Cambria Math" panose="02040503050406030204" pitchFamily="18" charset="0"/>
                        </a:rPr>
                        <m:t>100]</m:t>
                      </m:r>
                    </m:oMath>
                  </m:oMathPara>
                </a14:m>
                <a:endParaRPr lang="en-CN" sz="2400" dirty="0">
                  <a:latin typeface="+mn-ea"/>
                </a:endParaRPr>
              </a:p>
            </p:txBody>
          </p:sp>
        </mc:Choice>
        <mc:Fallback xmlns="">
          <p:sp>
            <p:nvSpPr>
              <p:cNvPr id="32" name="TextBox 31">
                <a:extLst>
                  <a:ext uri="{FF2B5EF4-FFF2-40B4-BE49-F238E27FC236}">
                    <a16:creationId xmlns:a16="http://schemas.microsoft.com/office/drawing/2014/main" id="{D09DA883-B6ED-7144-9FB8-2358B3DF33AC}"/>
                  </a:ext>
                </a:extLst>
              </p:cNvPr>
              <p:cNvSpPr txBox="1">
                <a:spLocks noRot="1" noChangeAspect="1" noMove="1" noResize="1" noEditPoints="1" noAdjustHandles="1" noChangeArrowheads="1" noChangeShapeType="1" noTextEdit="1"/>
              </p:cNvSpPr>
              <p:nvPr/>
            </p:nvSpPr>
            <p:spPr>
              <a:xfrm>
                <a:off x="1257307" y="1674616"/>
                <a:ext cx="1796646" cy="369332"/>
              </a:xfrm>
              <a:prstGeom prst="rect">
                <a:avLst/>
              </a:prstGeom>
              <a:blipFill>
                <a:blip r:embed="rId10"/>
                <a:stretch>
                  <a:fillRect l="-2098" r="-4895" b="-3448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119">
                <a:extLst>
                  <a:ext uri="{FF2B5EF4-FFF2-40B4-BE49-F238E27FC236}">
                    <a16:creationId xmlns:a16="http://schemas.microsoft.com/office/drawing/2014/main" id="{EC0AFECC-60A7-1842-A8D2-9A625187583F}"/>
                  </a:ext>
                </a:extLst>
              </p:cNvPr>
              <p:cNvSpPr txBox="1"/>
              <p:nvPr/>
            </p:nvSpPr>
            <p:spPr>
              <a:xfrm>
                <a:off x="7066251" y="5315897"/>
                <a:ext cx="4742004" cy="795795"/>
              </a:xfrm>
              <a:prstGeom prst="rect">
                <a:avLst/>
              </a:prstGeom>
              <a:noFill/>
            </p:spPr>
            <p:txBody>
              <a:bodyPr wrap="square" rtlCol="0">
                <a:spAutoFit/>
              </a:bodyPr>
              <a:lstStyle/>
              <a:p>
                <a:pPr>
                  <a:lnSpc>
                    <a:spcPct val="120000"/>
                  </a:lnSpc>
                </a:pPr>
                <a:r>
                  <a:rPr lang="en-US" altLang="zh-CN" sz="3200" spc="-10" dirty="0">
                    <a:solidFill>
                      <a:schemeClr val="accent1">
                        <a:lumMod val="75000"/>
                      </a:schemeClr>
                    </a:solidFill>
                    <a:latin typeface="+mn-ea"/>
                  </a:rPr>
                  <a:t>B: </a:t>
                </a:r>
                <a14:m>
                  <m:oMath xmlns:m="http://schemas.openxmlformats.org/officeDocument/2006/math">
                    <m:sSub>
                      <m:sSubPr>
                        <m:ctrlPr>
                          <a:rPr lang="en-CN" sz="3200" i="1">
                            <a:solidFill>
                              <a:schemeClr val="accent1">
                                <a:lumMod val="75000"/>
                              </a:schemeClr>
                            </a:solidFill>
                            <a:latin typeface="Cambria Math" panose="02040503050406030204" pitchFamily="18" charset="0"/>
                            <a:ea typeface="Cambria Math" panose="02040503050406030204" pitchFamily="18" charset="0"/>
                          </a:rPr>
                        </m:ctrlPr>
                      </m:sSubPr>
                      <m:e>
                        <m:r>
                          <a:rPr lang="en-CN" sz="3200" i="1">
                            <a:solidFill>
                              <a:schemeClr val="accent1">
                                <a:lumMod val="75000"/>
                              </a:schemeClr>
                            </a:solidFill>
                            <a:latin typeface="Cambria Math" panose="02040503050406030204" pitchFamily="18" charset="0"/>
                            <a:ea typeface="Cambria Math" panose="02040503050406030204" pitchFamily="18" charset="0"/>
                          </a:rPr>
                          <m:t>𝒮</m:t>
                        </m:r>
                      </m:e>
                      <m:sub>
                        <m:r>
                          <a:rPr lang="en-US" sz="3200" i="1">
                            <a:solidFill>
                              <a:schemeClr val="accent1">
                                <a:lumMod val="75000"/>
                              </a:schemeClr>
                            </a:solidFill>
                            <a:latin typeface="Cambria Math" panose="02040503050406030204" pitchFamily="18" charset="0"/>
                            <a:ea typeface="Cambria Math" panose="02040503050406030204" pitchFamily="18" charset="0"/>
                          </a:rPr>
                          <m:t>4</m:t>
                        </m:r>
                      </m:sub>
                    </m:sSub>
                    <m:r>
                      <a:rPr lang="en-US" sz="3200" i="1">
                        <a:solidFill>
                          <a:schemeClr val="accent1">
                            <a:lumMod val="75000"/>
                          </a:schemeClr>
                        </a:solidFill>
                        <a:latin typeface="Cambria Math" panose="02040503050406030204" pitchFamily="18" charset="0"/>
                        <a:ea typeface="Cambria Math" panose="02040503050406030204" pitchFamily="18" charset="0"/>
                      </a:rPr>
                      <m:t> </m:t>
                    </m:r>
                    <m:groupChr>
                      <m:groupChrPr>
                        <m:chr m:val="→"/>
                        <m:vertJc m:val="bot"/>
                        <m:ctrlPr>
                          <a:rPr lang="en-US" altLang="zh-CN" sz="3200" i="1" spc="-10" smtClean="0">
                            <a:solidFill>
                              <a:schemeClr val="accent1">
                                <a:lumMod val="75000"/>
                              </a:schemeClr>
                            </a:solidFill>
                            <a:latin typeface="Cambria Math" panose="02040503050406030204" pitchFamily="18" charset="0"/>
                          </a:rPr>
                        </m:ctrlPr>
                      </m:groupChrPr>
                      <m:e>
                        <m:sSub>
                          <m:sSubPr>
                            <m:ctrlPr>
                              <a:rPr lang="en-CN" sz="3200" i="1">
                                <a:solidFill>
                                  <a:schemeClr val="accent1">
                                    <a:lumMod val="75000"/>
                                  </a:schemeClr>
                                </a:solidFill>
                                <a:latin typeface="Cambria Math" panose="02040503050406030204" pitchFamily="18" charset="0"/>
                                <a:ea typeface="Cambria Math" panose="02040503050406030204" pitchFamily="18" charset="0"/>
                              </a:rPr>
                            </m:ctrlPr>
                          </m:sSubPr>
                          <m:e>
                            <m:r>
                              <a:rPr lang="en-CN" sz="3200" i="1" smtClean="0">
                                <a:solidFill>
                                  <a:schemeClr val="accent1">
                                    <a:lumMod val="75000"/>
                                  </a:schemeClr>
                                </a:solidFill>
                                <a:latin typeface="Cambria Math" panose="02040503050406030204" pitchFamily="18" charset="0"/>
                                <a:ea typeface="Cambria Math" panose="02040503050406030204" pitchFamily="18" charset="0"/>
                              </a:rPr>
                              <m:t>𝒜</m:t>
                            </m:r>
                            <m:r>
                              <a:rPr lang="en-US" sz="3200" b="0" i="1" smtClean="0">
                                <a:solidFill>
                                  <a:schemeClr val="accent1">
                                    <a:lumMod val="75000"/>
                                  </a:schemeClr>
                                </a:solidFill>
                                <a:latin typeface="Cambria Math" panose="02040503050406030204" pitchFamily="18" charset="0"/>
                                <a:ea typeface="Cambria Math" panose="02040503050406030204" pitchFamily="18" charset="0"/>
                              </a:rPr>
                              <m:t> </m:t>
                            </m:r>
                            <m:r>
                              <a:rPr lang="en-US" sz="3200" b="0" i="1" smtClean="0">
                                <a:solidFill>
                                  <a:schemeClr val="accent1">
                                    <a:lumMod val="75000"/>
                                  </a:schemeClr>
                                </a:solidFill>
                                <a:latin typeface="Cambria Math" panose="02040503050406030204" pitchFamily="18" charset="0"/>
                                <a:ea typeface="Cambria Math" panose="02040503050406030204" pitchFamily="18" charset="0"/>
                              </a:rPr>
                              <m:t>𝑜𝑛</m:t>
                            </m:r>
                            <m:r>
                              <a:rPr lang="en-US" sz="3200" b="0" i="1" smtClean="0">
                                <a:solidFill>
                                  <a:schemeClr val="accent1">
                                    <a:lumMod val="75000"/>
                                  </a:schemeClr>
                                </a:solidFill>
                                <a:latin typeface="Cambria Math" panose="02040503050406030204" pitchFamily="18" charset="0"/>
                                <a:ea typeface="Cambria Math" panose="02040503050406030204" pitchFamily="18" charset="0"/>
                              </a:rPr>
                              <m:t> </m:t>
                            </m:r>
                            <m:r>
                              <a:rPr lang="en-CN" sz="3200" i="1">
                                <a:solidFill>
                                  <a:schemeClr val="accent1">
                                    <a:lumMod val="75000"/>
                                  </a:schemeClr>
                                </a:solidFill>
                                <a:latin typeface="Cambria Math" panose="02040503050406030204" pitchFamily="18" charset="0"/>
                                <a:ea typeface="Cambria Math" panose="02040503050406030204" pitchFamily="18" charset="0"/>
                              </a:rPr>
                              <m:t>𝒮</m:t>
                            </m:r>
                          </m:e>
                          <m:sub>
                            <m:r>
                              <a:rPr lang="en-US" sz="3200" i="1">
                                <a:solidFill>
                                  <a:schemeClr val="accent1">
                                    <a:lumMod val="75000"/>
                                  </a:schemeClr>
                                </a:solidFill>
                                <a:latin typeface="Cambria Math" panose="02040503050406030204" pitchFamily="18" charset="0"/>
                                <a:ea typeface="Cambria Math" panose="02040503050406030204" pitchFamily="18" charset="0"/>
                              </a:rPr>
                              <m:t>2</m:t>
                            </m:r>
                          </m:sub>
                        </m:sSub>
                      </m:e>
                    </m:groupChr>
                  </m:oMath>
                </a14:m>
                <a:r>
                  <a:rPr lang="en-US" altLang="zh-CN" sz="3200" spc="-10" dirty="0">
                    <a:solidFill>
                      <a:schemeClr val="accent1">
                        <a:lumMod val="75000"/>
                      </a:schemeClr>
                    </a:solidFill>
                    <a:latin typeface="+mn-ea"/>
                  </a:rPr>
                  <a:t>(</a:t>
                </a:r>
                <a14:m>
                  <m:oMath xmlns:m="http://schemas.openxmlformats.org/officeDocument/2006/math">
                    <m:r>
                      <a:rPr lang="en-US" altLang="zh-CN" sz="3200" b="0" i="1" spc="-10" dirty="0" smtClean="0">
                        <a:solidFill>
                          <a:schemeClr val="accent1">
                            <a:lumMod val="75000"/>
                          </a:schemeClr>
                        </a:solidFill>
                        <a:latin typeface="Cambria Math" panose="02040503050406030204" pitchFamily="18" charset="0"/>
                      </a:rPr>
                      <m:t>𝑔</m:t>
                    </m:r>
                    <m:r>
                      <a:rPr lang="en-US" altLang="zh-CN" sz="3200" b="0" i="1" spc="-10" dirty="0" smtClean="0">
                        <a:solidFill>
                          <a:schemeClr val="accent1">
                            <a:lumMod val="75000"/>
                          </a:schemeClr>
                        </a:solidFill>
                        <a:latin typeface="Cambria Math" panose="02040503050406030204" pitchFamily="18" charset="0"/>
                      </a:rPr>
                      <m:t>: </m:t>
                    </m:r>
                    <m:sSub>
                      <m:sSubPr>
                        <m:ctrlPr>
                          <a:rPr lang="en-CN" sz="3200" i="1">
                            <a:solidFill>
                              <a:schemeClr val="accent1">
                                <a:lumMod val="75000"/>
                              </a:schemeClr>
                            </a:solidFill>
                            <a:latin typeface="Cambria Math" panose="02040503050406030204" pitchFamily="18" charset="0"/>
                            <a:ea typeface="Cambria Math" panose="02040503050406030204" pitchFamily="18" charset="0"/>
                          </a:rPr>
                        </m:ctrlPr>
                      </m:sSubPr>
                      <m:e>
                        <m:r>
                          <a:rPr lang="en-CN" sz="3200" i="1">
                            <a:solidFill>
                              <a:schemeClr val="accent1">
                                <a:lumMod val="75000"/>
                              </a:schemeClr>
                            </a:solidFill>
                            <a:latin typeface="Cambria Math" panose="02040503050406030204" pitchFamily="18" charset="0"/>
                            <a:ea typeface="Cambria Math" panose="02040503050406030204" pitchFamily="18" charset="0"/>
                          </a:rPr>
                          <m:t>𝒮</m:t>
                        </m:r>
                      </m:e>
                      <m:sub>
                        <m:r>
                          <a:rPr lang="en-US" sz="3200" i="1">
                            <a:solidFill>
                              <a:schemeClr val="accent1">
                                <a:lumMod val="75000"/>
                              </a:schemeClr>
                            </a:solidFill>
                            <a:latin typeface="Cambria Math" panose="02040503050406030204" pitchFamily="18" charset="0"/>
                            <a:ea typeface="Cambria Math" panose="02040503050406030204" pitchFamily="18" charset="0"/>
                          </a:rPr>
                          <m:t>2</m:t>
                        </m:r>
                      </m:sub>
                    </m:sSub>
                    <m:r>
                      <a:rPr lang="en-US" sz="3200" i="1" smtClean="0">
                        <a:solidFill>
                          <a:schemeClr val="accent1">
                            <a:lumMod val="75000"/>
                          </a:schemeClr>
                        </a:solidFill>
                        <a:latin typeface="Cambria Math" panose="02040503050406030204" pitchFamily="18" charset="0"/>
                        <a:ea typeface="Cambria Math" panose="02040503050406030204" pitchFamily="18" charset="0"/>
                      </a:rPr>
                      <m:t>→</m:t>
                    </m:r>
                    <m:sSub>
                      <m:sSubPr>
                        <m:ctrlPr>
                          <a:rPr lang="en-CN" sz="3200" i="1" smtClean="0">
                            <a:solidFill>
                              <a:schemeClr val="accent1">
                                <a:lumMod val="75000"/>
                              </a:schemeClr>
                            </a:solidFill>
                            <a:latin typeface="Cambria Math" panose="02040503050406030204" pitchFamily="18" charset="0"/>
                            <a:ea typeface="Cambria Math" panose="02040503050406030204" pitchFamily="18" charset="0"/>
                          </a:rPr>
                        </m:ctrlPr>
                      </m:sSubPr>
                      <m:e>
                        <m:r>
                          <a:rPr lang="en-CN" sz="3200" i="1">
                            <a:solidFill>
                              <a:schemeClr val="accent1">
                                <a:lumMod val="75000"/>
                              </a:schemeClr>
                            </a:solidFill>
                            <a:latin typeface="Cambria Math" panose="02040503050406030204" pitchFamily="18" charset="0"/>
                            <a:ea typeface="Cambria Math" panose="02040503050406030204" pitchFamily="18" charset="0"/>
                          </a:rPr>
                          <m:t>𝒮</m:t>
                        </m:r>
                      </m:e>
                      <m:sub>
                        <m:r>
                          <a:rPr lang="en-US" sz="3200" b="0" i="1" smtClean="0">
                            <a:solidFill>
                              <a:schemeClr val="accent1">
                                <a:lumMod val="75000"/>
                              </a:schemeClr>
                            </a:solidFill>
                            <a:latin typeface="Cambria Math" panose="02040503050406030204" pitchFamily="18" charset="0"/>
                            <a:ea typeface="Cambria Math" panose="02040503050406030204" pitchFamily="18" charset="0"/>
                          </a:rPr>
                          <m:t>1</m:t>
                        </m:r>
                      </m:sub>
                    </m:sSub>
                  </m:oMath>
                </a14:m>
                <a:r>
                  <a:rPr lang="en-US" altLang="zh-CN" sz="3200" spc="-10" dirty="0">
                    <a:solidFill>
                      <a:schemeClr val="accent1">
                        <a:lumMod val="75000"/>
                      </a:schemeClr>
                    </a:solidFill>
                    <a:latin typeface="+mn-ea"/>
                  </a:rPr>
                  <a:t>)</a:t>
                </a:r>
              </a:p>
            </p:txBody>
          </p:sp>
        </mc:Choice>
        <mc:Fallback xmlns="">
          <p:sp>
            <p:nvSpPr>
              <p:cNvPr id="33" name="文本框 119">
                <a:extLst>
                  <a:ext uri="{FF2B5EF4-FFF2-40B4-BE49-F238E27FC236}">
                    <a16:creationId xmlns:a16="http://schemas.microsoft.com/office/drawing/2014/main" id="{EC0AFECC-60A7-1842-A8D2-9A625187583F}"/>
                  </a:ext>
                </a:extLst>
              </p:cNvPr>
              <p:cNvSpPr txBox="1">
                <a:spLocks noRot="1" noChangeAspect="1" noMove="1" noResize="1" noEditPoints="1" noAdjustHandles="1" noChangeArrowheads="1" noChangeShapeType="1" noTextEdit="1"/>
              </p:cNvSpPr>
              <p:nvPr/>
            </p:nvSpPr>
            <p:spPr>
              <a:xfrm>
                <a:off x="7066251" y="5315897"/>
                <a:ext cx="4742004" cy="795795"/>
              </a:xfrm>
              <a:prstGeom prst="rect">
                <a:avLst/>
              </a:prstGeom>
              <a:blipFill>
                <a:blip r:embed="rId11"/>
                <a:stretch>
                  <a:fillRect l="-3209" b="-23438"/>
                </a:stretch>
              </a:blipFill>
            </p:spPr>
            <p:txBody>
              <a:bodyPr/>
              <a:lstStyle/>
              <a:p>
                <a:r>
                  <a:rPr lang="en-CN">
                    <a:noFill/>
                  </a:rPr>
                  <a:t> </a:t>
                </a:r>
              </a:p>
            </p:txBody>
          </p:sp>
        </mc:Fallback>
      </mc:AlternateContent>
    </p:spTree>
    <p:extLst>
      <p:ext uri="{BB962C8B-B14F-4D97-AF65-F5344CB8AC3E}">
        <p14:creationId xmlns:p14="http://schemas.microsoft.com/office/powerpoint/2010/main" val="27717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linds(horizont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341328"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机器学习问题的分类</a:t>
            </a:r>
            <a:endParaRPr lang="en-US" altLang="zh-CN" sz="3200" spc="-10" dirty="0">
              <a:latin typeface="+mn-ea"/>
            </a:endParaRPr>
          </a:p>
        </p:txBody>
      </p:sp>
      <p:sp>
        <p:nvSpPr>
          <p:cNvPr id="29" name="文本框 119">
            <a:extLst>
              <a:ext uri="{FF2B5EF4-FFF2-40B4-BE49-F238E27FC236}">
                <a16:creationId xmlns:a16="http://schemas.microsoft.com/office/drawing/2014/main" id="{494B9442-35DA-1F46-A977-FFE8EF72C49C}"/>
              </a:ext>
            </a:extLst>
          </p:cNvPr>
          <p:cNvSpPr txBox="1"/>
          <p:nvPr/>
        </p:nvSpPr>
        <p:spPr>
          <a:xfrm>
            <a:off x="631048" y="1584945"/>
            <a:ext cx="11205446" cy="565539"/>
          </a:xfrm>
          <a:prstGeom prst="rect">
            <a:avLst/>
          </a:prstGeom>
          <a:noFill/>
        </p:spPr>
        <p:txBody>
          <a:bodyPr wrap="square" rtlCol="0">
            <a:spAutoFit/>
          </a:bodyPr>
          <a:lstStyle/>
          <a:p>
            <a:pPr>
              <a:lnSpc>
                <a:spcPct val="120000"/>
              </a:lnSpc>
            </a:pPr>
            <a:r>
              <a:rPr lang="zh-CN" altLang="en-US" sz="2800" spc="-10" dirty="0">
                <a:latin typeface="+mn-ea"/>
              </a:rPr>
              <a:t>根据</a:t>
            </a:r>
            <a:r>
              <a:rPr lang="zh-CN" altLang="en-US" sz="2800" spc="-10" dirty="0">
                <a:solidFill>
                  <a:srgbClr val="7030A0"/>
                </a:solidFill>
                <a:latin typeface="+mn-ea"/>
              </a:rPr>
              <a:t>训练数据是否有标注及标注是否全面</a:t>
            </a:r>
            <a:r>
              <a:rPr lang="zh-CN" altLang="en-US" sz="2800" spc="-10" dirty="0">
                <a:latin typeface="+mn-ea"/>
              </a:rPr>
              <a:t>，机器学习问题大致划分为：</a:t>
            </a:r>
            <a:endParaRPr lang="en-US" altLang="zh-CN" sz="2800" spc="-10" dirty="0">
              <a:latin typeface="+mn-ea"/>
            </a:endParaRPr>
          </a:p>
        </p:txBody>
      </p:sp>
      <p:sp>
        <p:nvSpPr>
          <p:cNvPr id="23" name="TextBox 22">
            <a:extLst>
              <a:ext uri="{FF2B5EF4-FFF2-40B4-BE49-F238E27FC236}">
                <a16:creationId xmlns:a16="http://schemas.microsoft.com/office/drawing/2014/main" id="{1885A6F8-8E91-D645-A0FC-0CC07F932558}"/>
              </a:ext>
            </a:extLst>
          </p:cNvPr>
          <p:cNvSpPr txBox="1"/>
          <p:nvPr/>
        </p:nvSpPr>
        <p:spPr>
          <a:xfrm>
            <a:off x="631048" y="2298346"/>
            <a:ext cx="10992141" cy="565539"/>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监督学习</a:t>
            </a:r>
            <a:r>
              <a:rPr lang="en-US" altLang="zh-CN" sz="2800" spc="-10" dirty="0">
                <a:latin typeface="+mn-ea"/>
              </a:rPr>
              <a:t>(Supervised Learning)</a:t>
            </a:r>
            <a:r>
              <a:rPr lang="zh-CN" altLang="en-US" sz="2800" spc="-10" dirty="0">
                <a:latin typeface="+mn-ea"/>
              </a:rPr>
              <a:t>：可分为“</a:t>
            </a:r>
            <a:r>
              <a:rPr lang="zh-CN" altLang="en-US" sz="2800" spc="-10" dirty="0">
                <a:solidFill>
                  <a:schemeClr val="accent1"/>
                </a:solidFill>
                <a:latin typeface="+mn-ea"/>
              </a:rPr>
              <a:t>分类</a:t>
            </a:r>
            <a:r>
              <a:rPr lang="zh-CN" altLang="en-US" sz="2800" spc="-10" dirty="0">
                <a:latin typeface="+mn-ea"/>
              </a:rPr>
              <a:t>”和“</a:t>
            </a:r>
            <a:r>
              <a:rPr lang="zh-CN" altLang="en-US" sz="2800" spc="-10" dirty="0">
                <a:solidFill>
                  <a:schemeClr val="accent1"/>
                </a:solidFill>
                <a:latin typeface="+mn-ea"/>
              </a:rPr>
              <a:t>回归</a:t>
            </a:r>
            <a:r>
              <a:rPr lang="zh-CN" altLang="en-US" sz="2800" spc="-10" dirty="0">
                <a:latin typeface="+mn-ea"/>
              </a:rPr>
              <a:t>”两类</a:t>
            </a:r>
            <a:endParaRPr lang="en-US" altLang="zh-CN" sz="2800" spc="-10" dirty="0">
              <a:latin typeface="+mn-ea"/>
            </a:endParaRPr>
          </a:p>
        </p:txBody>
      </p:sp>
      <p:sp>
        <p:nvSpPr>
          <p:cNvPr id="24" name="文本框 119">
            <a:extLst>
              <a:ext uri="{FF2B5EF4-FFF2-40B4-BE49-F238E27FC236}">
                <a16:creationId xmlns:a16="http://schemas.microsoft.com/office/drawing/2014/main" id="{6D9FB1EF-42B9-B347-8823-F76C8E67CDD9}"/>
              </a:ext>
            </a:extLst>
          </p:cNvPr>
          <p:cNvSpPr txBox="1"/>
          <p:nvPr/>
        </p:nvSpPr>
        <p:spPr>
          <a:xfrm>
            <a:off x="566961" y="5651764"/>
            <a:ext cx="11205446" cy="565539"/>
          </a:xfrm>
          <a:prstGeom prst="rect">
            <a:avLst/>
          </a:prstGeom>
          <a:noFill/>
        </p:spPr>
        <p:txBody>
          <a:bodyPr wrap="square" rtlCol="0">
            <a:spAutoFit/>
          </a:bodyPr>
          <a:lstStyle/>
          <a:p>
            <a:pPr>
              <a:lnSpc>
                <a:spcPct val="120000"/>
              </a:lnSpc>
            </a:pPr>
            <a:r>
              <a:rPr lang="zh-CN" altLang="en-US" sz="2800" spc="-10" dirty="0">
                <a:latin typeface="+mn-ea"/>
              </a:rPr>
              <a:t>此外，机器学习还有其他类别，如</a:t>
            </a:r>
            <a:r>
              <a:rPr lang="zh-CN" altLang="en-US" sz="2800" spc="-10" dirty="0">
                <a:solidFill>
                  <a:srgbClr val="FF0000"/>
                </a:solidFill>
                <a:latin typeface="+mn-ea"/>
              </a:rPr>
              <a:t>强化学习</a:t>
            </a:r>
            <a:r>
              <a:rPr lang="zh-CN" altLang="en-US" sz="2800" spc="-10" dirty="0">
                <a:latin typeface="+mn-ea"/>
              </a:rPr>
              <a:t>（</a:t>
            </a:r>
            <a:r>
              <a:rPr lang="en-US" altLang="zh-CN" sz="2800" spc="-10" dirty="0">
                <a:latin typeface="+mn-ea"/>
              </a:rPr>
              <a:t>reinforcement</a:t>
            </a:r>
            <a:r>
              <a:rPr lang="zh-CN" altLang="en-US" sz="2800" spc="-10" dirty="0">
                <a:latin typeface="+mn-ea"/>
              </a:rPr>
              <a:t> </a:t>
            </a:r>
            <a:r>
              <a:rPr lang="en-US" altLang="zh-CN" sz="2800" spc="-10" dirty="0">
                <a:latin typeface="+mn-ea"/>
              </a:rPr>
              <a:t>learning</a:t>
            </a:r>
            <a:r>
              <a:rPr lang="zh-CN" altLang="en-US" sz="2800" spc="-10" dirty="0">
                <a:latin typeface="+mn-ea"/>
              </a:rPr>
              <a:t>）</a:t>
            </a:r>
            <a:endParaRPr lang="en-US" altLang="zh-CN" sz="2800" spc="-10" dirty="0">
              <a:latin typeface="+mn-ea"/>
            </a:endParaRPr>
          </a:p>
        </p:txBody>
      </p:sp>
      <p:sp>
        <p:nvSpPr>
          <p:cNvPr id="26" name="TextBox 25">
            <a:extLst>
              <a:ext uri="{FF2B5EF4-FFF2-40B4-BE49-F238E27FC236}">
                <a16:creationId xmlns:a16="http://schemas.microsoft.com/office/drawing/2014/main" id="{CA57F869-6323-E44A-B5D5-3EAA7248CB9E}"/>
              </a:ext>
            </a:extLst>
          </p:cNvPr>
          <p:cNvSpPr txBox="1"/>
          <p:nvPr/>
        </p:nvSpPr>
        <p:spPr>
          <a:xfrm>
            <a:off x="631048" y="4392240"/>
            <a:ext cx="11141359" cy="108260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无监督学习</a:t>
            </a:r>
            <a:r>
              <a:rPr lang="en-US" altLang="zh-CN" sz="2800" spc="-10" dirty="0">
                <a:latin typeface="+mn-ea"/>
              </a:rPr>
              <a:t>(Unsupervised Learning)</a:t>
            </a:r>
            <a:r>
              <a:rPr lang="zh-CN" altLang="en-US" sz="2800" spc="-10" dirty="0">
                <a:latin typeface="+mn-ea"/>
              </a:rPr>
              <a:t>：常见的“</a:t>
            </a:r>
            <a:r>
              <a:rPr lang="zh-CN" altLang="en-CN" sz="2800" spc="-10" dirty="0">
                <a:latin typeface="+mn-ea"/>
              </a:rPr>
              <a:t>聚类</a:t>
            </a:r>
            <a:r>
              <a:rPr lang="zh-CN" altLang="en-US" sz="2800" spc="-10" dirty="0">
                <a:latin typeface="+mn-ea"/>
              </a:rPr>
              <a:t>”问题</a:t>
            </a:r>
            <a:endParaRPr lang="en-US" altLang="zh-CN" sz="2800" spc="-10" dirty="0">
              <a:latin typeface="+mn-ea"/>
            </a:endParaRPr>
          </a:p>
          <a:p>
            <a:pPr marL="285750" indent="-285750">
              <a:lnSpc>
                <a:spcPct val="120000"/>
              </a:lnSpc>
              <a:buFont typeface="Arial" panose="020B0604020202020204" pitchFamily="34" charset="0"/>
              <a:buChar char="•"/>
            </a:pPr>
            <a:r>
              <a:rPr lang="zh-CN" altLang="en-US" sz="2800" spc="-10" dirty="0">
                <a:solidFill>
                  <a:srgbClr val="FF0000"/>
                </a:solidFill>
                <a:latin typeface="+mn-ea"/>
              </a:rPr>
              <a:t>半监督学习</a:t>
            </a:r>
            <a:r>
              <a:rPr lang="en-US" altLang="zh-CN" sz="2800" spc="-10" dirty="0">
                <a:latin typeface="+mn-ea"/>
              </a:rPr>
              <a:t>(Semi-supervised Learning)</a:t>
            </a:r>
            <a:r>
              <a:rPr lang="zh-CN" altLang="en-US" sz="2800" spc="-10" dirty="0">
                <a:latin typeface="+mn-ea"/>
              </a:rPr>
              <a:t>：只有部分数据有标签</a:t>
            </a:r>
            <a:endParaRPr lang="en-US" altLang="zh-CN" sz="2800" spc="-10" dirty="0">
              <a:latin typeface="+mn-ea"/>
            </a:endParaRPr>
          </a:p>
        </p:txBody>
      </p:sp>
      <p:sp>
        <p:nvSpPr>
          <p:cNvPr id="28" name="TextBox 27">
            <a:extLst>
              <a:ext uri="{FF2B5EF4-FFF2-40B4-BE49-F238E27FC236}">
                <a16:creationId xmlns:a16="http://schemas.microsoft.com/office/drawing/2014/main" id="{87131DD7-5AD4-1340-B395-FB80F18DE512}"/>
              </a:ext>
            </a:extLst>
          </p:cNvPr>
          <p:cNvSpPr txBox="1"/>
          <p:nvPr/>
        </p:nvSpPr>
        <p:spPr>
          <a:xfrm>
            <a:off x="1005121" y="3011747"/>
            <a:ext cx="10992141" cy="565539"/>
          </a:xfrm>
          <a:prstGeom prst="rect">
            <a:avLst/>
          </a:prstGeom>
          <a:noFill/>
        </p:spPr>
        <p:txBody>
          <a:bodyPr wrap="square">
            <a:spAutoFit/>
          </a:bodyPr>
          <a:lstStyle/>
          <a:p>
            <a:pPr marL="457200" indent="-457200">
              <a:lnSpc>
                <a:spcPct val="120000"/>
              </a:lnSpc>
              <a:buFont typeface="Wingdings" pitchFamily="2" charset="2"/>
              <a:buChar char="ü"/>
            </a:pPr>
            <a:r>
              <a:rPr lang="zh-CN" altLang="en-US" sz="2800" spc="-10" dirty="0">
                <a:latin typeface="+mn-ea"/>
              </a:rPr>
              <a:t>分类问题：标注为离散值，如是否批准信用卡申请</a:t>
            </a:r>
            <a:endParaRPr lang="en-US" altLang="zh-CN" sz="2800" spc="-10" dirty="0">
              <a:latin typeface="+mn-ea"/>
            </a:endParaRPr>
          </a:p>
        </p:txBody>
      </p:sp>
      <p:sp>
        <p:nvSpPr>
          <p:cNvPr id="30" name="TextBox 29">
            <a:extLst>
              <a:ext uri="{FF2B5EF4-FFF2-40B4-BE49-F238E27FC236}">
                <a16:creationId xmlns:a16="http://schemas.microsoft.com/office/drawing/2014/main" id="{E62FFF77-D323-8C48-A5B2-7ABFF5914DC3}"/>
              </a:ext>
            </a:extLst>
          </p:cNvPr>
          <p:cNvSpPr txBox="1"/>
          <p:nvPr/>
        </p:nvSpPr>
        <p:spPr>
          <a:xfrm>
            <a:off x="1005121" y="3649781"/>
            <a:ext cx="10992141" cy="565539"/>
          </a:xfrm>
          <a:prstGeom prst="rect">
            <a:avLst/>
          </a:prstGeom>
          <a:noFill/>
        </p:spPr>
        <p:txBody>
          <a:bodyPr wrap="square">
            <a:spAutoFit/>
          </a:bodyPr>
          <a:lstStyle/>
          <a:p>
            <a:pPr marL="457200" indent="-457200">
              <a:lnSpc>
                <a:spcPct val="120000"/>
              </a:lnSpc>
              <a:buFont typeface="Wingdings" pitchFamily="2" charset="2"/>
              <a:buChar char="ü"/>
            </a:pPr>
            <a:r>
              <a:rPr lang="zh-CN" altLang="en-US" sz="2800" spc="-10" dirty="0">
                <a:latin typeface="+mn-ea"/>
              </a:rPr>
              <a:t>回归问题：标注为连续值，如预测武汉市房价</a:t>
            </a:r>
            <a:endParaRPr lang="en-US" altLang="zh-CN" sz="2800" spc="-10" dirty="0">
              <a:latin typeface="+mn-ea"/>
            </a:endParaRPr>
          </a:p>
        </p:txBody>
      </p:sp>
    </p:spTree>
    <p:extLst>
      <p:ext uri="{BB962C8B-B14F-4D97-AF65-F5344CB8AC3E}">
        <p14:creationId xmlns:p14="http://schemas.microsoft.com/office/powerpoint/2010/main" val="248239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linds(horizontal)">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blinds(horizontal)">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blinds(horizontal)">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linds(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blinds(horizontal)">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3" grpId="0"/>
      <p:bldP spid="24" grpId="0"/>
      <p:bldP spid="26" grpId="0"/>
      <p:bldP spid="28"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2</a:t>
            </a:r>
            <a:r>
              <a:rPr lang="zh-CN" altLang="en-US" sz="4000" dirty="0"/>
              <a:t>、机器学习基本知识</a:t>
            </a:r>
          </a:p>
        </p:txBody>
      </p:sp>
      <p:sp>
        <p:nvSpPr>
          <p:cNvPr id="6" name="文本框 119">
            <a:extLst>
              <a:ext uri="{FF2B5EF4-FFF2-40B4-BE49-F238E27FC236}">
                <a16:creationId xmlns:a16="http://schemas.microsoft.com/office/drawing/2014/main" id="{07AE7F37-2F8C-1D4E-B17D-C0F0E3356589}"/>
              </a:ext>
            </a:extLst>
          </p:cNvPr>
          <p:cNvSpPr txBox="1"/>
          <p:nvPr/>
        </p:nvSpPr>
        <p:spPr>
          <a:xfrm>
            <a:off x="341328" y="923466"/>
            <a:ext cx="7903354"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机器学习问题的分类</a:t>
            </a:r>
            <a:endParaRPr lang="en-US" altLang="zh-CN" sz="3200" spc="-10" dirty="0">
              <a:latin typeface="+mn-ea"/>
            </a:endParaRPr>
          </a:p>
        </p:txBody>
      </p:sp>
      <p:sp>
        <p:nvSpPr>
          <p:cNvPr id="29" name="文本框 119">
            <a:extLst>
              <a:ext uri="{FF2B5EF4-FFF2-40B4-BE49-F238E27FC236}">
                <a16:creationId xmlns:a16="http://schemas.microsoft.com/office/drawing/2014/main" id="{494B9442-35DA-1F46-A977-FFE8EF72C49C}"/>
              </a:ext>
            </a:extLst>
          </p:cNvPr>
          <p:cNvSpPr txBox="1"/>
          <p:nvPr/>
        </p:nvSpPr>
        <p:spPr>
          <a:xfrm>
            <a:off x="631048" y="1584945"/>
            <a:ext cx="11205446" cy="565539"/>
          </a:xfrm>
          <a:prstGeom prst="rect">
            <a:avLst/>
          </a:prstGeom>
          <a:noFill/>
        </p:spPr>
        <p:txBody>
          <a:bodyPr wrap="square" rtlCol="0">
            <a:spAutoFit/>
          </a:bodyPr>
          <a:lstStyle/>
          <a:p>
            <a:pPr>
              <a:lnSpc>
                <a:spcPct val="120000"/>
              </a:lnSpc>
            </a:pPr>
            <a:r>
              <a:rPr lang="zh-CN" altLang="en-US" sz="2800" spc="-10" dirty="0">
                <a:latin typeface="+mn-ea"/>
              </a:rPr>
              <a:t>根据</a:t>
            </a:r>
            <a:r>
              <a:rPr lang="zh-CN" altLang="en-US" sz="2800" spc="-10" dirty="0">
                <a:solidFill>
                  <a:srgbClr val="7030A0"/>
                </a:solidFill>
                <a:latin typeface="+mn-ea"/>
              </a:rPr>
              <a:t>数据的获得和使用方式</a:t>
            </a:r>
            <a:r>
              <a:rPr lang="zh-CN" altLang="en-US" sz="2800" spc="-10" dirty="0">
                <a:latin typeface="+mn-ea"/>
              </a:rPr>
              <a:t>，机器学习问题大致划分为：</a:t>
            </a:r>
            <a:endParaRPr lang="en-US" altLang="zh-CN" sz="2800" spc="-10" dirty="0">
              <a:latin typeface="+mn-ea"/>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885A6F8-8E91-D645-A0FC-0CC07F932558}"/>
                  </a:ext>
                </a:extLst>
              </p:cNvPr>
              <p:cNvSpPr txBox="1"/>
              <p:nvPr/>
            </p:nvSpPr>
            <p:spPr>
              <a:xfrm>
                <a:off x="631048" y="2357639"/>
                <a:ext cx="10992141" cy="108260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批量学习</a:t>
                </a:r>
                <a:r>
                  <a:rPr lang="en-US" altLang="zh-CN" sz="2800" spc="-10" dirty="0">
                    <a:latin typeface="+mn-ea"/>
                  </a:rPr>
                  <a:t>(Batch Learning)</a:t>
                </a:r>
                <a:r>
                  <a:rPr lang="zh-CN" altLang="en-US" sz="2800" spc="-10" dirty="0">
                    <a:latin typeface="+mn-ea"/>
                  </a:rPr>
                  <a:t>： 一次性拿到整个数据集</a:t>
                </a:r>
                <a14:m>
                  <m:oMath xmlns:m="http://schemas.openxmlformats.org/officeDocument/2006/math">
                    <m:r>
                      <a:rPr lang="en-US" altLang="zh-CN" sz="2800" i="1" spc="-10" dirty="0" smtClean="0">
                        <a:latin typeface="Cambria Math" panose="02040503050406030204" pitchFamily="18" charset="0"/>
                        <a:ea typeface="Cambria Math" panose="02040503050406030204" pitchFamily="18" charset="0"/>
                      </a:rPr>
                      <m:t>𝒟</m:t>
                    </m:r>
                  </m:oMath>
                </a14:m>
                <a:r>
                  <a:rPr lang="zh-CN" altLang="en-US" sz="2800" spc="-10" dirty="0">
                    <a:latin typeface="+mn-ea"/>
                  </a:rPr>
                  <a:t>，对其进行学习建模，得到最终的机器学习模型</a:t>
                </a:r>
              </a:p>
            </p:txBody>
          </p:sp>
        </mc:Choice>
        <mc:Fallback xmlns="">
          <p:sp>
            <p:nvSpPr>
              <p:cNvPr id="23" name="TextBox 22">
                <a:extLst>
                  <a:ext uri="{FF2B5EF4-FFF2-40B4-BE49-F238E27FC236}">
                    <a16:creationId xmlns:a16="http://schemas.microsoft.com/office/drawing/2014/main" id="{1885A6F8-8E91-D645-A0FC-0CC07F932558}"/>
                  </a:ext>
                </a:extLst>
              </p:cNvPr>
              <p:cNvSpPr txBox="1">
                <a:spLocks noRot="1" noChangeAspect="1" noMove="1" noResize="1" noEditPoints="1" noAdjustHandles="1" noChangeArrowheads="1" noChangeShapeType="1" noTextEdit="1"/>
              </p:cNvSpPr>
              <p:nvPr/>
            </p:nvSpPr>
            <p:spPr>
              <a:xfrm>
                <a:off x="631048" y="2357639"/>
                <a:ext cx="10992141" cy="1082604"/>
              </a:xfrm>
              <a:prstGeom prst="rect">
                <a:avLst/>
              </a:prstGeom>
              <a:blipFill>
                <a:blip r:embed="rId3"/>
                <a:stretch>
                  <a:fillRect l="-923" t="-2326" b="-16279"/>
                </a:stretch>
              </a:blipFill>
            </p:spPr>
            <p:txBody>
              <a:bodyPr/>
              <a:lstStyle/>
              <a:p>
                <a:r>
                  <a:rPr lang="en-CN">
                    <a:noFill/>
                  </a:rPr>
                  <a:t> </a:t>
                </a:r>
              </a:p>
            </p:txBody>
          </p:sp>
        </mc:Fallback>
      </mc:AlternateContent>
      <p:sp>
        <p:nvSpPr>
          <p:cNvPr id="26" name="TextBox 25">
            <a:extLst>
              <a:ext uri="{FF2B5EF4-FFF2-40B4-BE49-F238E27FC236}">
                <a16:creationId xmlns:a16="http://schemas.microsoft.com/office/drawing/2014/main" id="{CA57F869-6323-E44A-B5D5-3EAA7248CB9E}"/>
              </a:ext>
            </a:extLst>
          </p:cNvPr>
          <p:cNvSpPr txBox="1"/>
          <p:nvPr/>
        </p:nvSpPr>
        <p:spPr>
          <a:xfrm>
            <a:off x="631048" y="3652186"/>
            <a:ext cx="11141359" cy="1599669"/>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在线学习</a:t>
            </a:r>
            <a:r>
              <a:rPr lang="en-US" altLang="zh-CN" sz="2800" spc="-10" dirty="0">
                <a:latin typeface="+mn-ea"/>
              </a:rPr>
              <a:t>(Online Learning)</a:t>
            </a:r>
            <a:r>
              <a:rPr lang="zh-CN" altLang="en-US" sz="2800" spc="-10" dirty="0">
                <a:latin typeface="+mn-ea"/>
              </a:rPr>
              <a:t>： 数据是实时更新的，根据数据一个个进来，同步更新算法， 如在线邮件过滤系统，这是一个动态过程</a:t>
            </a:r>
          </a:p>
          <a:p>
            <a:pPr>
              <a:lnSpc>
                <a:spcPct val="120000"/>
              </a:lnSpc>
            </a:pPr>
            <a:endParaRPr lang="en-US" altLang="zh-CN" sz="2800" spc="-10" dirty="0">
              <a:latin typeface="+mn-ea"/>
            </a:endParaRPr>
          </a:p>
        </p:txBody>
      </p:sp>
      <p:sp>
        <p:nvSpPr>
          <p:cNvPr id="11" name="TextBox 10">
            <a:extLst>
              <a:ext uri="{FF2B5EF4-FFF2-40B4-BE49-F238E27FC236}">
                <a16:creationId xmlns:a16="http://schemas.microsoft.com/office/drawing/2014/main" id="{E8671F15-C03A-6941-8DF5-99BFE7811A75}"/>
              </a:ext>
            </a:extLst>
          </p:cNvPr>
          <p:cNvSpPr txBox="1"/>
          <p:nvPr/>
        </p:nvSpPr>
        <p:spPr>
          <a:xfrm>
            <a:off x="631048" y="4922146"/>
            <a:ext cx="10865816" cy="1082604"/>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800" spc="-10" dirty="0">
                <a:solidFill>
                  <a:srgbClr val="FF0000"/>
                </a:solidFill>
                <a:latin typeface="+mn-ea"/>
              </a:rPr>
              <a:t>主动学习</a:t>
            </a:r>
            <a:r>
              <a:rPr lang="en-US" altLang="zh-CN" sz="2800" spc="-10" dirty="0">
                <a:latin typeface="+mn-ea"/>
              </a:rPr>
              <a:t>(Active Learning)</a:t>
            </a:r>
            <a:r>
              <a:rPr lang="zh-CN" altLang="en-US" sz="2800" spc="-10" dirty="0">
                <a:latin typeface="+mn-ea"/>
              </a:rPr>
              <a:t>：近些年来新出现的一种机器学习类型，即让机器具备主动提出标注请求的能力，帮助筛选出重要的</a:t>
            </a:r>
            <a:r>
              <a:rPr lang="en-US" altLang="zh-CN" sz="2800" spc="-10" dirty="0">
                <a:latin typeface="+mn-ea"/>
              </a:rPr>
              <a:t>label</a:t>
            </a:r>
          </a:p>
        </p:txBody>
      </p:sp>
    </p:spTree>
    <p:extLst>
      <p:ext uri="{BB962C8B-B14F-4D97-AF65-F5344CB8AC3E}">
        <p14:creationId xmlns:p14="http://schemas.microsoft.com/office/powerpoint/2010/main" val="392353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linds(horizont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5" name="文本框 119">
            <a:extLst>
              <a:ext uri="{FF2B5EF4-FFF2-40B4-BE49-F238E27FC236}">
                <a16:creationId xmlns:a16="http://schemas.microsoft.com/office/drawing/2014/main" id="{8E40932C-DCC6-E945-B622-2C8F93F347FE}"/>
              </a:ext>
            </a:extLst>
          </p:cNvPr>
          <p:cNvSpPr txBox="1"/>
          <p:nvPr/>
        </p:nvSpPr>
        <p:spPr>
          <a:xfrm>
            <a:off x="341327" y="923466"/>
            <a:ext cx="10571511"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机器学习是人工智能发展到一定阶段的产物</a:t>
            </a:r>
            <a:endParaRPr lang="en-US" altLang="zh-CN" sz="3200" spc="-10" dirty="0">
              <a:latin typeface="+mn-ea"/>
            </a:endParaRPr>
          </a:p>
        </p:txBody>
      </p:sp>
      <p:sp>
        <p:nvSpPr>
          <p:cNvPr id="6" name="文本框 119">
            <a:extLst>
              <a:ext uri="{FF2B5EF4-FFF2-40B4-BE49-F238E27FC236}">
                <a16:creationId xmlns:a16="http://schemas.microsoft.com/office/drawing/2014/main" id="{71B9831F-AABE-9944-9D00-84B5C7D6AF6C}"/>
              </a:ext>
            </a:extLst>
          </p:cNvPr>
          <p:cNvSpPr txBox="1"/>
          <p:nvPr/>
        </p:nvSpPr>
        <p:spPr>
          <a:xfrm>
            <a:off x="341327" y="1766513"/>
            <a:ext cx="11850673"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人工智能发展经历的三个阶段（</a:t>
            </a:r>
            <a:r>
              <a:rPr lang="zh-CN" altLang="en-CN" sz="3200" spc="-10" dirty="0">
                <a:solidFill>
                  <a:schemeClr val="accent1">
                    <a:lumMod val="50000"/>
                  </a:schemeClr>
                </a:solidFill>
                <a:latin typeface="+mn-ea"/>
              </a:rPr>
              <a:t>推理期</a:t>
            </a:r>
            <a:r>
              <a:rPr lang="zh-CN" altLang="en-US" sz="3200" spc="-10" dirty="0">
                <a:solidFill>
                  <a:schemeClr val="accent1">
                    <a:lumMod val="50000"/>
                  </a:schemeClr>
                </a:solidFill>
                <a:latin typeface="+mn-ea"/>
              </a:rPr>
              <a:t>、知识期、学习期</a:t>
            </a:r>
            <a:r>
              <a:rPr lang="zh-CN" altLang="en-US" sz="3200" spc="-10" dirty="0">
                <a:latin typeface="+mn-ea"/>
              </a:rPr>
              <a:t>）：</a:t>
            </a:r>
            <a:endParaRPr lang="en-US" altLang="zh-CN" sz="3200" spc="-10" dirty="0">
              <a:latin typeface="+mn-ea"/>
            </a:endParaRPr>
          </a:p>
        </p:txBody>
      </p:sp>
      <p:sp>
        <p:nvSpPr>
          <p:cNvPr id="7" name="文本框 119">
            <a:extLst>
              <a:ext uri="{FF2B5EF4-FFF2-40B4-BE49-F238E27FC236}">
                <a16:creationId xmlns:a16="http://schemas.microsoft.com/office/drawing/2014/main" id="{60FAFAC5-99CB-E24D-A93D-5095C0958031}"/>
              </a:ext>
            </a:extLst>
          </p:cNvPr>
          <p:cNvSpPr txBox="1"/>
          <p:nvPr/>
        </p:nvSpPr>
        <p:spPr>
          <a:xfrm>
            <a:off x="810244" y="2635258"/>
            <a:ext cx="10571511" cy="565539"/>
          </a:xfrm>
          <a:prstGeom prst="rect">
            <a:avLst/>
          </a:prstGeom>
          <a:noFill/>
        </p:spPr>
        <p:txBody>
          <a:bodyPr wrap="square" rtlCol="0">
            <a:spAutoFit/>
          </a:bodyPr>
          <a:lstStyle/>
          <a:p>
            <a:pPr marL="457200" indent="-457200">
              <a:lnSpc>
                <a:spcPct val="120000"/>
              </a:lnSpc>
              <a:buFont typeface="Wingdings" pitchFamily="2" charset="2"/>
              <a:buChar char="§"/>
            </a:pPr>
            <a:r>
              <a:rPr lang="zh-CN" altLang="en-US" sz="2800" spc="-10" dirty="0">
                <a:solidFill>
                  <a:schemeClr val="accent1"/>
                </a:solidFill>
                <a:latin typeface="+mn-ea"/>
              </a:rPr>
              <a:t>逻辑推理</a:t>
            </a:r>
            <a:r>
              <a:rPr lang="zh-CN" altLang="en-US" sz="2800" spc="-10" dirty="0">
                <a:latin typeface="+mn-ea"/>
              </a:rPr>
              <a:t>：数学定理证明、采用符号逻辑来模拟人的智能</a:t>
            </a:r>
            <a:endParaRPr lang="en-US" altLang="zh-CN" sz="2800" spc="-10" dirty="0">
              <a:latin typeface="+mn-ea"/>
            </a:endParaRPr>
          </a:p>
        </p:txBody>
      </p:sp>
      <p:sp>
        <p:nvSpPr>
          <p:cNvPr id="8" name="文本框 119">
            <a:extLst>
              <a:ext uri="{FF2B5EF4-FFF2-40B4-BE49-F238E27FC236}">
                <a16:creationId xmlns:a16="http://schemas.microsoft.com/office/drawing/2014/main" id="{A0F4982D-7E3A-A24A-ADF5-12229D4D4B24}"/>
              </a:ext>
            </a:extLst>
          </p:cNvPr>
          <p:cNvSpPr txBox="1"/>
          <p:nvPr/>
        </p:nvSpPr>
        <p:spPr>
          <a:xfrm>
            <a:off x="810244" y="4084986"/>
            <a:ext cx="10571511" cy="1082604"/>
          </a:xfrm>
          <a:prstGeom prst="rect">
            <a:avLst/>
          </a:prstGeom>
          <a:noFill/>
        </p:spPr>
        <p:txBody>
          <a:bodyPr wrap="square" rtlCol="0">
            <a:spAutoFit/>
          </a:bodyPr>
          <a:lstStyle/>
          <a:p>
            <a:pPr marL="457200" indent="-457200">
              <a:lnSpc>
                <a:spcPct val="120000"/>
              </a:lnSpc>
              <a:buFont typeface="Wingdings" pitchFamily="2" charset="2"/>
              <a:buChar char="§"/>
            </a:pPr>
            <a:r>
              <a:rPr lang="zh-CN" altLang="en-US" sz="2800" spc="-10" dirty="0">
                <a:solidFill>
                  <a:schemeClr val="accent1"/>
                </a:solidFill>
                <a:latin typeface="+mn-ea"/>
              </a:rPr>
              <a:t>知识工程</a:t>
            </a:r>
            <a:r>
              <a:rPr lang="zh-CN" altLang="en-US" sz="2800" spc="-10" dirty="0">
                <a:latin typeface="+mn-ea"/>
              </a:rPr>
              <a:t>：为各领域的问题建立</a:t>
            </a:r>
            <a:r>
              <a:rPr lang="zh-CN" altLang="en-US" sz="2800" spc="-10" dirty="0">
                <a:solidFill>
                  <a:srgbClr val="7030A0"/>
                </a:solidFill>
                <a:latin typeface="+mn-ea"/>
              </a:rPr>
              <a:t>专家知识库</a:t>
            </a:r>
            <a:r>
              <a:rPr lang="zh-CN" altLang="en-US" sz="2800" spc="-10" dirty="0">
                <a:latin typeface="+mn-ea"/>
              </a:rPr>
              <a:t>，利用这些知识完成推理与决策，缺点：把知识总结出来告诉机器相当困难</a:t>
            </a:r>
            <a:endParaRPr lang="en-US" altLang="zh-CN" sz="2800" spc="-10" dirty="0">
              <a:latin typeface="+mn-ea"/>
            </a:endParaRPr>
          </a:p>
        </p:txBody>
      </p:sp>
      <p:sp>
        <p:nvSpPr>
          <p:cNvPr id="9" name="文本框 119">
            <a:extLst>
              <a:ext uri="{FF2B5EF4-FFF2-40B4-BE49-F238E27FC236}">
                <a16:creationId xmlns:a16="http://schemas.microsoft.com/office/drawing/2014/main" id="{11AD88B3-97B9-7E4A-B493-AA8A97AB5CBF}"/>
              </a:ext>
            </a:extLst>
          </p:cNvPr>
          <p:cNvSpPr txBox="1"/>
          <p:nvPr/>
        </p:nvSpPr>
        <p:spPr>
          <a:xfrm>
            <a:off x="810244" y="5427385"/>
            <a:ext cx="10571511" cy="565539"/>
          </a:xfrm>
          <a:prstGeom prst="rect">
            <a:avLst/>
          </a:prstGeom>
          <a:noFill/>
        </p:spPr>
        <p:txBody>
          <a:bodyPr wrap="square" rtlCol="0">
            <a:spAutoFit/>
          </a:bodyPr>
          <a:lstStyle/>
          <a:p>
            <a:pPr marL="457200" indent="-457200">
              <a:lnSpc>
                <a:spcPct val="120000"/>
              </a:lnSpc>
              <a:buFont typeface="Wingdings" pitchFamily="2" charset="2"/>
              <a:buChar char="§"/>
            </a:pPr>
            <a:r>
              <a:rPr lang="zh-CN" altLang="en-US" sz="2800" b="1" spc="-10" dirty="0">
                <a:solidFill>
                  <a:srgbClr val="FF0000"/>
                </a:solidFill>
                <a:latin typeface="+mn-ea"/>
              </a:rPr>
              <a:t>机器学习</a:t>
            </a:r>
            <a:r>
              <a:rPr lang="zh-CN" altLang="en-US" sz="2800" spc="-10" dirty="0">
                <a:latin typeface="+mn-ea"/>
              </a:rPr>
              <a:t>：让机器具有自己学习知识的能力</a:t>
            </a:r>
            <a:endParaRPr lang="en-US" altLang="zh-CN" sz="2800" spc="-10" dirty="0">
              <a:latin typeface="+mn-ea"/>
            </a:endParaRPr>
          </a:p>
        </p:txBody>
      </p:sp>
      <p:sp>
        <p:nvSpPr>
          <p:cNvPr id="10" name="文本框 119">
            <a:extLst>
              <a:ext uri="{FF2B5EF4-FFF2-40B4-BE49-F238E27FC236}">
                <a16:creationId xmlns:a16="http://schemas.microsoft.com/office/drawing/2014/main" id="{425F28A6-1C7F-5D47-9492-7C4B58618AA5}"/>
              </a:ext>
            </a:extLst>
          </p:cNvPr>
          <p:cNvSpPr txBox="1"/>
          <p:nvPr/>
        </p:nvSpPr>
        <p:spPr>
          <a:xfrm>
            <a:off x="1091894" y="3259651"/>
            <a:ext cx="10571511" cy="565539"/>
          </a:xfrm>
          <a:prstGeom prst="rect">
            <a:avLst/>
          </a:prstGeom>
          <a:noFill/>
        </p:spPr>
        <p:txBody>
          <a:bodyPr wrap="square" rtlCol="0">
            <a:spAutoFit/>
          </a:bodyPr>
          <a:lstStyle/>
          <a:p>
            <a:pPr>
              <a:lnSpc>
                <a:spcPct val="120000"/>
              </a:lnSpc>
            </a:pPr>
            <a:r>
              <a:rPr lang="zh-CN" altLang="en-US" sz="2800" i="1" spc="-10" dirty="0">
                <a:latin typeface="+mn-ea"/>
              </a:rPr>
              <a:t>如“逻辑理论家”程序证明了</a:t>
            </a:r>
            <a:r>
              <a:rPr lang="en-US" altLang="zh-CN" sz="2800" i="1" spc="-10" dirty="0">
                <a:latin typeface="+mn-ea"/>
              </a:rPr>
              <a:t>《</a:t>
            </a:r>
            <a:r>
              <a:rPr lang="zh-CN" altLang="en-US" sz="2800" i="1" spc="-10" dirty="0">
                <a:latin typeface="+mn-ea"/>
              </a:rPr>
              <a:t>数学原理</a:t>
            </a:r>
            <a:r>
              <a:rPr lang="en-US" altLang="zh-CN" sz="2800" i="1" spc="-10" dirty="0">
                <a:latin typeface="+mn-ea"/>
              </a:rPr>
              <a:t>》</a:t>
            </a:r>
            <a:r>
              <a:rPr lang="zh-CN" altLang="en-US" sz="2800" i="1" spc="-10" dirty="0">
                <a:latin typeface="+mn-ea"/>
              </a:rPr>
              <a:t>中的</a:t>
            </a:r>
            <a:r>
              <a:rPr lang="en-US" altLang="zh-CN" sz="2800" i="1" spc="-10" dirty="0">
                <a:latin typeface="+mn-ea"/>
              </a:rPr>
              <a:t>52</a:t>
            </a:r>
            <a:r>
              <a:rPr lang="zh-CN" altLang="en-US" sz="2800" i="1" spc="-10" dirty="0">
                <a:latin typeface="+mn-ea"/>
              </a:rPr>
              <a:t>条定理</a:t>
            </a:r>
            <a:endParaRPr lang="en-US" altLang="zh-CN" sz="2800" i="1" spc="-10" dirty="0">
              <a:latin typeface="+mn-ea"/>
            </a:endParaRPr>
          </a:p>
        </p:txBody>
      </p:sp>
    </p:spTree>
    <p:extLst>
      <p:ext uri="{BB962C8B-B14F-4D97-AF65-F5344CB8AC3E}">
        <p14:creationId xmlns:p14="http://schemas.microsoft.com/office/powerpoint/2010/main" val="28555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linds(horizontal)">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11" name="文本框 4">
            <a:extLst>
              <a:ext uri="{FF2B5EF4-FFF2-40B4-BE49-F238E27FC236}">
                <a16:creationId xmlns:a16="http://schemas.microsoft.com/office/drawing/2014/main" id="{B4E6ED09-EE85-374A-AE51-7F046FD9B273}"/>
              </a:ext>
            </a:extLst>
          </p:cNvPr>
          <p:cNvSpPr txBox="1"/>
          <p:nvPr/>
        </p:nvSpPr>
        <p:spPr>
          <a:xfrm>
            <a:off x="481737" y="1133976"/>
            <a:ext cx="11228525" cy="497957"/>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effectLst>
                  <a:outerShdw blurRad="38100" dist="38100" dir="2700000" algn="tl">
                    <a:srgbClr val="000000">
                      <a:alpha val="43137"/>
                    </a:srgbClr>
                  </a:outerShdw>
                </a:effectLst>
                <a:latin typeface="+mn-ea"/>
              </a:rPr>
              <a:t>1950</a:t>
            </a:r>
            <a:r>
              <a:rPr lang="zh-CN" altLang="en-US" sz="2400" spc="-10" dirty="0">
                <a:effectLst>
                  <a:outerShdw blurRad="38100" dist="38100" dir="2700000" algn="tl">
                    <a:srgbClr val="000000">
                      <a:alpha val="43137"/>
                    </a:srgbClr>
                  </a:outerShdw>
                </a:effectLst>
                <a:latin typeface="+mn-ea"/>
              </a:rPr>
              <a:t>年，图灵发表关于图灵测试的论文，提到机器学习的可能</a:t>
            </a:r>
            <a:endParaRPr lang="en-US" altLang="zh-CN" sz="2400" spc="-10" dirty="0">
              <a:effectLst>
                <a:outerShdw blurRad="38100" dist="38100" dir="2700000" algn="tl">
                  <a:srgbClr val="000000">
                    <a:alpha val="43137"/>
                  </a:srgbClr>
                </a:outerShdw>
              </a:effectLst>
              <a:latin typeface="+mn-ea"/>
            </a:endParaRPr>
          </a:p>
        </p:txBody>
      </p:sp>
      <p:sp>
        <p:nvSpPr>
          <p:cNvPr id="13" name="文本框 6">
            <a:extLst>
              <a:ext uri="{FF2B5EF4-FFF2-40B4-BE49-F238E27FC236}">
                <a16:creationId xmlns:a16="http://schemas.microsoft.com/office/drawing/2014/main" id="{7767E1CA-13E0-A84C-B283-64233C0B2271}"/>
              </a:ext>
            </a:extLst>
          </p:cNvPr>
          <p:cNvSpPr txBox="1"/>
          <p:nvPr/>
        </p:nvSpPr>
        <p:spPr>
          <a:xfrm>
            <a:off x="566961" y="4547312"/>
            <a:ext cx="11228525" cy="1827552"/>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effectLst>
                  <a:outerShdw blurRad="38100" dist="38100" dir="2700000" algn="tl">
                    <a:srgbClr val="000000">
                      <a:alpha val="43137"/>
                    </a:srgbClr>
                  </a:outerShdw>
                </a:effectLst>
                <a:latin typeface="+mn-ea"/>
              </a:rPr>
              <a:t>1983</a:t>
            </a:r>
            <a:r>
              <a:rPr lang="zh-CN" altLang="en-US" sz="2400" spc="-10" dirty="0">
                <a:effectLst>
                  <a:outerShdw blurRad="38100" dist="38100" dir="2700000" algn="tl">
                    <a:srgbClr val="000000">
                      <a:alpha val="43137"/>
                    </a:srgbClr>
                  </a:outerShdw>
                </a:effectLst>
                <a:latin typeface="+mn-ea"/>
              </a:rPr>
              <a:t>年，</a:t>
            </a:r>
            <a:r>
              <a:rPr lang="en-US" altLang="zh-CN" sz="2400" spc="-10" dirty="0">
                <a:effectLst>
                  <a:outerShdw blurRad="38100" dist="38100" dir="2700000" algn="tl">
                    <a:srgbClr val="000000">
                      <a:alpha val="43137"/>
                    </a:srgbClr>
                  </a:outerShdw>
                </a:effectLst>
                <a:latin typeface="+mn-ea"/>
              </a:rPr>
              <a:t>R.S. Michalski</a:t>
            </a:r>
            <a:r>
              <a:rPr lang="zh-CN" altLang="en-US" sz="2400" spc="-10" dirty="0">
                <a:effectLst>
                  <a:outerShdw blurRad="38100" dist="38100" dir="2700000" algn="tl">
                    <a:srgbClr val="000000">
                      <a:alpha val="43137"/>
                    </a:srgbClr>
                  </a:outerShdw>
                </a:effectLst>
                <a:latin typeface="+mn-ea"/>
              </a:rPr>
              <a:t>等人把机器学习研究划分为“从样例中学习”、“在问题求解和规划中学习”、“通过观察和发现学习”、“从指令中学习”等。</a:t>
            </a:r>
            <a:r>
              <a:rPr lang="en-US" altLang="zh-CN" sz="2400" spc="-10" dirty="0">
                <a:effectLst>
                  <a:outerShdw blurRad="38100" dist="38100" dir="2700000" algn="tl">
                    <a:srgbClr val="000000">
                      <a:alpha val="43137"/>
                    </a:srgbClr>
                  </a:outerShdw>
                </a:effectLst>
                <a:latin typeface="+mn-ea"/>
              </a:rPr>
              <a:t>20</a:t>
            </a:r>
            <a:r>
              <a:rPr lang="zh-CN" altLang="en-US" sz="2400" spc="-10" dirty="0">
                <a:effectLst>
                  <a:outerShdw blurRad="38100" dist="38100" dir="2700000" algn="tl">
                    <a:srgbClr val="000000">
                      <a:alpha val="43137"/>
                    </a:srgbClr>
                  </a:outerShdw>
                </a:effectLst>
                <a:latin typeface="+mn-ea"/>
              </a:rPr>
              <a:t>世纪</a:t>
            </a:r>
            <a:r>
              <a:rPr lang="en-US" altLang="zh-CN" sz="2400" spc="-10" dirty="0">
                <a:effectLst>
                  <a:outerShdw blurRad="38100" dist="38100" dir="2700000" algn="tl">
                    <a:srgbClr val="000000">
                      <a:alpha val="43137"/>
                    </a:srgbClr>
                  </a:outerShdw>
                </a:effectLst>
                <a:latin typeface="+mn-ea"/>
              </a:rPr>
              <a:t>80</a:t>
            </a:r>
            <a:r>
              <a:rPr lang="zh-CN" altLang="en-US" sz="2400" spc="-10" dirty="0">
                <a:effectLst>
                  <a:outerShdw blurRad="38100" dist="38100" dir="2700000" algn="tl">
                    <a:srgbClr val="000000">
                      <a:alpha val="43137"/>
                    </a:srgbClr>
                  </a:outerShdw>
                </a:effectLst>
                <a:latin typeface="+mn-ea"/>
              </a:rPr>
              <a:t>年代以来被研究最多、应用最广的是“</a:t>
            </a:r>
            <a:r>
              <a:rPr lang="zh-CN" altLang="en-US" sz="2400" b="1" spc="-10" dirty="0">
                <a:solidFill>
                  <a:srgbClr val="FF0000"/>
                </a:solidFill>
                <a:effectLst>
                  <a:outerShdw blurRad="38100" dist="38100" dir="2700000" algn="tl">
                    <a:srgbClr val="000000">
                      <a:alpha val="43137"/>
                    </a:srgbClr>
                  </a:outerShdw>
                </a:effectLst>
                <a:latin typeface="+mn-ea"/>
              </a:rPr>
              <a:t>从样例中学习</a:t>
            </a:r>
            <a:r>
              <a:rPr lang="zh-CN" altLang="en-US" sz="2400" spc="-10" dirty="0">
                <a:effectLst>
                  <a:outerShdw blurRad="38100" dist="38100" dir="2700000" algn="tl">
                    <a:srgbClr val="000000">
                      <a:alpha val="43137"/>
                    </a:srgbClr>
                  </a:outerShdw>
                </a:effectLst>
                <a:latin typeface="+mn-ea"/>
              </a:rPr>
              <a:t>”（即广义的归纳学习），它涵盖了</a:t>
            </a:r>
            <a:r>
              <a:rPr lang="zh-CN" altLang="en-US" sz="2400" b="1" spc="-10" dirty="0">
                <a:solidFill>
                  <a:srgbClr val="FF0000"/>
                </a:solidFill>
                <a:effectLst>
                  <a:outerShdw blurRad="38100" dist="38100" dir="2700000" algn="tl">
                    <a:srgbClr val="000000">
                      <a:alpha val="43137"/>
                    </a:srgbClr>
                  </a:outerShdw>
                </a:effectLst>
                <a:latin typeface="+mn-ea"/>
              </a:rPr>
              <a:t>监督学习、无监督学习</a:t>
            </a:r>
            <a:r>
              <a:rPr lang="zh-CN" altLang="en-US" sz="2400" spc="-10" dirty="0">
                <a:effectLst>
                  <a:outerShdw blurRad="38100" dist="38100" dir="2700000" algn="tl">
                    <a:srgbClr val="000000">
                      <a:alpha val="43137"/>
                    </a:srgbClr>
                  </a:outerShdw>
                </a:effectLst>
                <a:latin typeface="+mn-ea"/>
              </a:rPr>
              <a:t>等。</a:t>
            </a:r>
            <a:endParaRPr lang="en-US" altLang="zh-CN" sz="2400" spc="-10" dirty="0">
              <a:effectLst>
                <a:outerShdw blurRad="38100" dist="38100" dir="2700000" algn="tl">
                  <a:srgbClr val="000000">
                    <a:alpha val="43137"/>
                  </a:srgbClr>
                </a:outerShdw>
              </a:effectLst>
              <a:latin typeface="+mn-ea"/>
            </a:endParaRPr>
          </a:p>
        </p:txBody>
      </p:sp>
      <p:sp>
        <p:nvSpPr>
          <p:cNvPr id="6" name="文本框 4">
            <a:extLst>
              <a:ext uri="{FF2B5EF4-FFF2-40B4-BE49-F238E27FC236}">
                <a16:creationId xmlns:a16="http://schemas.microsoft.com/office/drawing/2014/main" id="{23663294-0A1D-F644-9BD6-8FC9A2433B7D}"/>
              </a:ext>
            </a:extLst>
          </p:cNvPr>
          <p:cNvSpPr txBox="1"/>
          <p:nvPr/>
        </p:nvSpPr>
        <p:spPr>
          <a:xfrm>
            <a:off x="481737" y="1757686"/>
            <a:ext cx="11616673" cy="497957"/>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effectLst>
                  <a:outerShdw blurRad="38100" dist="38100" dir="2700000" algn="tl">
                    <a:srgbClr val="000000">
                      <a:alpha val="43137"/>
                    </a:srgbClr>
                  </a:outerShdw>
                </a:effectLst>
                <a:latin typeface="+mn-ea"/>
              </a:rPr>
              <a:t>1952</a:t>
            </a:r>
            <a:r>
              <a:rPr lang="zh-CN" altLang="en-US" sz="2400" spc="-10" dirty="0">
                <a:effectLst>
                  <a:outerShdw blurRad="38100" dist="38100" dir="2700000" algn="tl">
                    <a:srgbClr val="000000">
                      <a:alpha val="43137"/>
                    </a:srgbClr>
                  </a:outerShdw>
                </a:effectLst>
                <a:latin typeface="+mn-ea"/>
              </a:rPr>
              <a:t>年，</a:t>
            </a:r>
            <a:r>
              <a:rPr lang="en-US" altLang="zh-CN" sz="2400" spc="-10" dirty="0">
                <a:effectLst>
                  <a:outerShdw blurRad="38100" dist="38100" dir="2700000" algn="tl">
                    <a:srgbClr val="000000">
                      <a:alpha val="43137"/>
                    </a:srgbClr>
                  </a:outerShdw>
                </a:effectLst>
                <a:latin typeface="+mn-ea"/>
              </a:rPr>
              <a:t>Arthur Samuel</a:t>
            </a:r>
            <a:r>
              <a:rPr lang="zh-CN" altLang="en-US" sz="2400" spc="-10" dirty="0">
                <a:effectLst>
                  <a:outerShdw blurRad="38100" dist="38100" dir="2700000" algn="tl">
                    <a:srgbClr val="000000">
                      <a:alpha val="43137"/>
                    </a:srgbClr>
                  </a:outerShdw>
                </a:effectLst>
                <a:latin typeface="+mn-ea"/>
              </a:rPr>
              <a:t>编写了一个</a:t>
            </a:r>
            <a:r>
              <a:rPr lang="zh-CN" altLang="en-US" sz="2400" spc="-10" dirty="0">
                <a:solidFill>
                  <a:srgbClr val="FF0000"/>
                </a:solidFill>
                <a:effectLst>
                  <a:outerShdw blurRad="38100" dist="38100" dir="2700000" algn="tl">
                    <a:srgbClr val="000000">
                      <a:alpha val="43137"/>
                    </a:srgbClr>
                  </a:outerShdw>
                </a:effectLst>
                <a:latin typeface="+mn-ea"/>
              </a:rPr>
              <a:t>西洋跳棋程序</a:t>
            </a:r>
            <a:r>
              <a:rPr lang="zh-CN" altLang="en-US" sz="2400" spc="-10" dirty="0">
                <a:effectLst>
                  <a:outerShdw blurRad="38100" dist="38100" dir="2700000" algn="tl">
                    <a:srgbClr val="000000">
                      <a:alpha val="43137"/>
                    </a:srgbClr>
                  </a:outerShdw>
                </a:effectLst>
                <a:latin typeface="+mn-ea"/>
              </a:rPr>
              <a:t>，打败了康涅狄格州的跳棋冠军</a:t>
            </a:r>
            <a:endParaRPr lang="en-US" altLang="zh-CN" sz="2400" spc="-10" dirty="0">
              <a:effectLst>
                <a:outerShdw blurRad="38100" dist="38100" dir="2700000" algn="tl">
                  <a:srgbClr val="000000">
                    <a:alpha val="43137"/>
                  </a:srgbClr>
                </a:outerShdw>
              </a:effectLst>
              <a:latin typeface="+mn-ea"/>
            </a:endParaRPr>
          </a:p>
        </p:txBody>
      </p:sp>
      <p:sp>
        <p:nvSpPr>
          <p:cNvPr id="8" name="文本框 4">
            <a:extLst>
              <a:ext uri="{FF2B5EF4-FFF2-40B4-BE49-F238E27FC236}">
                <a16:creationId xmlns:a16="http://schemas.microsoft.com/office/drawing/2014/main" id="{1083738D-D5C3-334B-BAC9-CEA4EDD193D9}"/>
              </a:ext>
            </a:extLst>
          </p:cNvPr>
          <p:cNvSpPr txBox="1"/>
          <p:nvPr/>
        </p:nvSpPr>
        <p:spPr>
          <a:xfrm>
            <a:off x="481736" y="2381396"/>
            <a:ext cx="11616673" cy="497957"/>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effectLst>
                  <a:outerShdw blurRad="38100" dist="38100" dir="2700000" algn="tl">
                    <a:srgbClr val="000000">
                      <a:alpha val="43137"/>
                    </a:srgbClr>
                  </a:outerShdw>
                </a:effectLst>
                <a:latin typeface="+mn-ea"/>
              </a:rPr>
              <a:t>20</a:t>
            </a:r>
            <a:r>
              <a:rPr lang="zh-CN" altLang="en-US" sz="2400" spc="-10" dirty="0">
                <a:effectLst>
                  <a:outerShdw blurRad="38100" dist="38100" dir="2700000" algn="tl">
                    <a:srgbClr val="000000">
                      <a:alpha val="43137"/>
                    </a:srgbClr>
                  </a:outerShdw>
                </a:effectLst>
                <a:latin typeface="+mn-ea"/>
              </a:rPr>
              <a:t>世纪</a:t>
            </a:r>
            <a:r>
              <a:rPr lang="en-US" altLang="zh-CN" sz="2400" spc="-10" dirty="0">
                <a:effectLst>
                  <a:outerShdw blurRad="38100" dist="38100" dir="2700000" algn="tl">
                    <a:srgbClr val="000000">
                      <a:alpha val="43137"/>
                    </a:srgbClr>
                  </a:outerShdw>
                </a:effectLst>
                <a:latin typeface="+mn-ea"/>
              </a:rPr>
              <a:t>50</a:t>
            </a:r>
            <a:r>
              <a:rPr lang="zh-CN" altLang="en-US" sz="2400" spc="-10" dirty="0">
                <a:effectLst>
                  <a:outerShdw blurRad="38100" dist="38100" dir="2700000" algn="tl">
                    <a:srgbClr val="000000">
                      <a:alpha val="43137"/>
                    </a:srgbClr>
                  </a:outerShdw>
                </a:effectLst>
                <a:latin typeface="+mn-ea"/>
              </a:rPr>
              <a:t>年代中后期，基于</a:t>
            </a:r>
            <a:r>
              <a:rPr lang="zh-CN" altLang="en-US" sz="2400" spc="-10" dirty="0">
                <a:solidFill>
                  <a:srgbClr val="FF0000"/>
                </a:solidFill>
                <a:effectLst>
                  <a:outerShdw blurRad="38100" dist="38100" dir="2700000" algn="tl">
                    <a:srgbClr val="000000">
                      <a:alpha val="43137"/>
                    </a:srgbClr>
                  </a:outerShdw>
                </a:effectLst>
                <a:latin typeface="+mn-ea"/>
              </a:rPr>
              <a:t>神经网络</a:t>
            </a:r>
            <a:r>
              <a:rPr lang="zh-CN" altLang="en-US" sz="2400" spc="-10" dirty="0">
                <a:effectLst>
                  <a:outerShdw blurRad="38100" dist="38100" dir="2700000" algn="tl">
                    <a:srgbClr val="000000">
                      <a:alpha val="43137"/>
                    </a:srgbClr>
                  </a:outerShdw>
                </a:effectLst>
                <a:latin typeface="+mn-ea"/>
              </a:rPr>
              <a:t>的</a:t>
            </a:r>
            <a:r>
              <a:rPr lang="zh-CN" altLang="en-US" sz="2400" spc="-10" dirty="0">
                <a:solidFill>
                  <a:srgbClr val="FF0000"/>
                </a:solidFill>
                <a:effectLst>
                  <a:outerShdw blurRad="38100" dist="38100" dir="2700000" algn="tl">
                    <a:srgbClr val="000000">
                      <a:alpha val="43137"/>
                    </a:srgbClr>
                  </a:outerShdw>
                </a:effectLst>
                <a:latin typeface="+mn-ea"/>
              </a:rPr>
              <a:t>连接主义学习</a:t>
            </a:r>
            <a:r>
              <a:rPr lang="zh-CN" altLang="en-US" sz="2400" spc="-10" dirty="0">
                <a:effectLst>
                  <a:outerShdw blurRad="38100" dist="38100" dir="2700000" algn="tl">
                    <a:srgbClr val="000000">
                      <a:alpha val="43137"/>
                    </a:srgbClr>
                  </a:outerShdw>
                </a:effectLst>
                <a:latin typeface="+mn-ea"/>
              </a:rPr>
              <a:t>开始出现</a:t>
            </a:r>
            <a:endParaRPr lang="en-US" altLang="zh-CN" sz="2400" spc="-10" dirty="0">
              <a:effectLst>
                <a:outerShdw blurRad="38100" dist="38100" dir="2700000" algn="tl">
                  <a:srgbClr val="000000">
                    <a:alpha val="43137"/>
                  </a:srgbClr>
                </a:outerShdw>
              </a:effectLst>
              <a:latin typeface="+mn-ea"/>
            </a:endParaRPr>
          </a:p>
        </p:txBody>
      </p:sp>
      <p:sp>
        <p:nvSpPr>
          <p:cNvPr id="9" name="文本框 5">
            <a:extLst>
              <a:ext uri="{FF2B5EF4-FFF2-40B4-BE49-F238E27FC236}">
                <a16:creationId xmlns:a16="http://schemas.microsoft.com/office/drawing/2014/main" id="{0E626B82-E46A-E946-B944-17EF08F496BB}"/>
              </a:ext>
            </a:extLst>
          </p:cNvPr>
          <p:cNvSpPr txBox="1"/>
          <p:nvPr/>
        </p:nvSpPr>
        <p:spPr>
          <a:xfrm>
            <a:off x="481737" y="3028651"/>
            <a:ext cx="11616672" cy="1384353"/>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effectLst>
                  <a:outerShdw blurRad="38100" dist="38100" dir="2700000" algn="tl">
                    <a:srgbClr val="000000">
                      <a:alpha val="43137"/>
                    </a:srgbClr>
                  </a:outerShdw>
                </a:effectLst>
                <a:latin typeface="+mn-ea"/>
              </a:rPr>
              <a:t>1980</a:t>
            </a:r>
            <a:r>
              <a:rPr lang="zh-CN" altLang="en-US" sz="2400" spc="-10" dirty="0">
                <a:effectLst>
                  <a:outerShdw blurRad="38100" dist="38100" dir="2700000" algn="tl">
                    <a:srgbClr val="000000">
                      <a:alpha val="43137"/>
                    </a:srgbClr>
                  </a:outerShdw>
                </a:effectLst>
                <a:latin typeface="+mn-ea"/>
              </a:rPr>
              <a:t>年夏，在美国卡内基梅隆大学举行了第一届机器学习研讨会（</a:t>
            </a:r>
            <a:r>
              <a:rPr lang="en-US" altLang="zh-CN" sz="2400" spc="-10" dirty="0">
                <a:effectLst>
                  <a:outerShdw blurRad="38100" dist="38100" dir="2700000" algn="tl">
                    <a:srgbClr val="000000">
                      <a:alpha val="43137"/>
                    </a:srgbClr>
                  </a:outerShdw>
                </a:effectLst>
                <a:latin typeface="+mn-ea"/>
              </a:rPr>
              <a:t>IWML</a:t>
            </a:r>
            <a:r>
              <a:rPr lang="zh-CN" altLang="en-US" sz="2400" spc="-10" dirty="0">
                <a:effectLst>
                  <a:outerShdw blurRad="38100" dist="38100" dir="2700000" algn="tl">
                    <a:srgbClr val="000000">
                      <a:alpha val="43137"/>
                    </a:srgbClr>
                  </a:outerShdw>
                </a:effectLst>
                <a:latin typeface="+mn-ea"/>
              </a:rPr>
              <a:t>），即后来的</a:t>
            </a:r>
            <a:r>
              <a:rPr lang="en-US" altLang="zh-CN" sz="2400" b="1" spc="-10" dirty="0">
                <a:solidFill>
                  <a:srgbClr val="FF0000"/>
                </a:solidFill>
                <a:effectLst>
                  <a:outerShdw blurRad="38100" dist="38100" dir="2700000" algn="tl">
                    <a:srgbClr val="000000">
                      <a:alpha val="43137"/>
                    </a:srgbClr>
                  </a:outerShdw>
                </a:effectLst>
                <a:latin typeface="+mn-ea"/>
              </a:rPr>
              <a:t>ICML</a:t>
            </a:r>
            <a:r>
              <a:rPr lang="zh-CN" altLang="en-US" sz="2400" b="1" spc="-10" dirty="0">
                <a:solidFill>
                  <a:srgbClr val="FF0000"/>
                </a:solidFill>
                <a:effectLst>
                  <a:outerShdw blurRad="38100" dist="38100" dir="2700000" algn="tl">
                    <a:srgbClr val="000000">
                      <a:alpha val="43137"/>
                    </a:srgbClr>
                  </a:outerShdw>
                </a:effectLst>
                <a:latin typeface="+mn-ea"/>
              </a:rPr>
              <a:t>会议</a:t>
            </a:r>
            <a:r>
              <a:rPr lang="zh-CN" altLang="en-US" sz="2400" spc="-10" dirty="0">
                <a:effectLst>
                  <a:outerShdw blurRad="38100" dist="38100" dir="2700000" algn="tl">
                    <a:srgbClr val="000000">
                      <a:alpha val="43137"/>
                    </a:srgbClr>
                  </a:outerShdw>
                </a:effectLst>
                <a:latin typeface="+mn-ea"/>
              </a:rPr>
              <a:t>。此外</a:t>
            </a:r>
            <a:r>
              <a:rPr lang="en-US" altLang="zh-CN" sz="2400" spc="-10" dirty="0">
                <a:effectLst>
                  <a:outerShdw blurRad="38100" dist="38100" dir="2700000" algn="tl">
                    <a:srgbClr val="000000">
                      <a:alpha val="43137"/>
                    </a:srgbClr>
                  </a:outerShdw>
                </a:effectLst>
                <a:latin typeface="+mn-ea"/>
              </a:rPr>
              <a:t>《</a:t>
            </a:r>
            <a:r>
              <a:rPr lang="zh-CN" altLang="en-US" sz="2400" spc="-10" dirty="0">
                <a:effectLst>
                  <a:outerShdw blurRad="38100" dist="38100" dir="2700000" algn="tl">
                    <a:srgbClr val="000000">
                      <a:alpha val="43137"/>
                    </a:srgbClr>
                  </a:outerShdw>
                </a:effectLst>
                <a:latin typeface="+mn-ea"/>
              </a:rPr>
              <a:t>机器学习：一种人工智能途径</a:t>
            </a:r>
            <a:r>
              <a:rPr lang="en-US" altLang="zh-CN" sz="2400" spc="-10" dirty="0">
                <a:effectLst>
                  <a:outerShdw blurRad="38100" dist="38100" dir="2700000" algn="tl">
                    <a:srgbClr val="000000">
                      <a:alpha val="43137"/>
                    </a:srgbClr>
                  </a:outerShdw>
                </a:effectLst>
                <a:latin typeface="+mn-ea"/>
              </a:rPr>
              <a:t>》</a:t>
            </a:r>
            <a:r>
              <a:rPr lang="zh-CN" altLang="en-US" sz="2400" spc="-10" dirty="0">
                <a:effectLst>
                  <a:outerShdw blurRad="38100" dist="38100" dir="2700000" algn="tl">
                    <a:srgbClr val="000000">
                      <a:alpha val="43137"/>
                    </a:srgbClr>
                  </a:outerShdw>
                </a:effectLst>
                <a:latin typeface="+mn-ea"/>
              </a:rPr>
              <a:t>、</a:t>
            </a:r>
            <a:r>
              <a:rPr lang="en-US" altLang="zh-CN" sz="2400" spc="-10" dirty="0">
                <a:effectLst>
                  <a:outerShdw blurRad="38100" dist="38100" dir="2700000" algn="tl">
                    <a:srgbClr val="000000">
                      <a:alpha val="43137"/>
                    </a:srgbClr>
                  </a:outerShdw>
                </a:effectLst>
                <a:latin typeface="+mn-ea"/>
              </a:rPr>
              <a:t>《</a:t>
            </a:r>
            <a:r>
              <a:rPr lang="zh-CN" altLang="en-US" sz="2400" spc="-10" dirty="0">
                <a:effectLst>
                  <a:outerShdw blurRad="38100" dist="38100" dir="2700000" algn="tl">
                    <a:srgbClr val="000000">
                      <a:alpha val="43137"/>
                    </a:srgbClr>
                  </a:outerShdw>
                </a:effectLst>
                <a:latin typeface="+mn-ea"/>
              </a:rPr>
              <a:t>机器学习：范型与方法</a:t>
            </a:r>
            <a:r>
              <a:rPr lang="en-US" altLang="zh-CN" sz="2400" spc="-10" dirty="0">
                <a:effectLst>
                  <a:outerShdw blurRad="38100" dist="38100" dir="2700000" algn="tl">
                    <a:srgbClr val="000000">
                      <a:alpha val="43137"/>
                    </a:srgbClr>
                  </a:outerShdw>
                </a:effectLst>
                <a:latin typeface="+mn-ea"/>
              </a:rPr>
              <a:t>》</a:t>
            </a:r>
            <a:r>
              <a:rPr lang="zh-CN" altLang="en-US" sz="2400" spc="-10" dirty="0">
                <a:effectLst>
                  <a:outerShdw blurRad="38100" dist="38100" dir="2700000" algn="tl">
                    <a:srgbClr val="000000">
                      <a:alpha val="43137"/>
                    </a:srgbClr>
                  </a:outerShdw>
                </a:effectLst>
                <a:latin typeface="+mn-ea"/>
              </a:rPr>
              <a:t>等文献相继出版。</a:t>
            </a:r>
            <a:r>
              <a:rPr lang="en-US" altLang="zh-CN" sz="2400" spc="-10" dirty="0">
                <a:effectLst>
                  <a:outerShdw blurRad="38100" dist="38100" dir="2700000" algn="tl">
                    <a:srgbClr val="000000">
                      <a:alpha val="43137"/>
                    </a:srgbClr>
                  </a:outerShdw>
                </a:effectLst>
                <a:latin typeface="+mn-ea"/>
              </a:rPr>
              <a:t>20</a:t>
            </a:r>
            <a:r>
              <a:rPr lang="zh-CN" altLang="en-US" sz="2400" spc="-10" dirty="0">
                <a:effectLst>
                  <a:outerShdw blurRad="38100" dist="38100" dir="2700000" algn="tl">
                    <a:srgbClr val="000000">
                      <a:alpha val="43137"/>
                    </a:srgbClr>
                  </a:outerShdw>
                </a:effectLst>
                <a:latin typeface="+mn-ea"/>
              </a:rPr>
              <a:t>世纪</a:t>
            </a:r>
            <a:r>
              <a:rPr lang="en-US" altLang="zh-CN" sz="2400" spc="-10" dirty="0">
                <a:effectLst>
                  <a:outerShdw blurRad="38100" dist="38100" dir="2700000" algn="tl">
                    <a:srgbClr val="000000">
                      <a:alpha val="43137"/>
                    </a:srgbClr>
                  </a:outerShdw>
                </a:effectLst>
                <a:latin typeface="+mn-ea"/>
              </a:rPr>
              <a:t>80</a:t>
            </a:r>
            <a:r>
              <a:rPr lang="zh-CN" altLang="en-US" sz="2400" spc="-10" dirty="0">
                <a:effectLst>
                  <a:outerShdw blurRad="38100" dist="38100" dir="2700000" algn="tl">
                    <a:srgbClr val="000000">
                      <a:alpha val="43137"/>
                    </a:srgbClr>
                  </a:outerShdw>
                </a:effectLst>
                <a:latin typeface="+mn-ea"/>
              </a:rPr>
              <a:t>年代是机器学习</a:t>
            </a:r>
            <a:r>
              <a:rPr lang="zh-CN" altLang="en-US" sz="2400" spc="-10" dirty="0">
                <a:solidFill>
                  <a:srgbClr val="FF0000"/>
                </a:solidFill>
                <a:effectLst>
                  <a:outerShdw blurRad="38100" dist="38100" dir="2700000" algn="tl">
                    <a:srgbClr val="000000">
                      <a:alpha val="43137"/>
                    </a:srgbClr>
                  </a:outerShdw>
                </a:effectLst>
                <a:latin typeface="+mn-ea"/>
              </a:rPr>
              <a:t>成为一个独立学科</a:t>
            </a:r>
            <a:r>
              <a:rPr lang="zh-CN" altLang="en-US" sz="2400" spc="-10" dirty="0">
                <a:effectLst>
                  <a:outerShdw blurRad="38100" dist="38100" dir="2700000" algn="tl">
                    <a:srgbClr val="000000">
                      <a:alpha val="43137"/>
                    </a:srgbClr>
                  </a:outerShdw>
                </a:effectLst>
                <a:latin typeface="+mn-ea"/>
              </a:rPr>
              <a:t>的时期。</a:t>
            </a:r>
            <a:endParaRPr lang="en-US" altLang="zh-CN" sz="2400" spc="-10" dirty="0">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32371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6" grpId="0"/>
      <p:bldP spid="8" grpId="0"/>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6" name="文本框 3">
            <a:extLst>
              <a:ext uri="{FF2B5EF4-FFF2-40B4-BE49-F238E27FC236}">
                <a16:creationId xmlns:a16="http://schemas.microsoft.com/office/drawing/2014/main" id="{1FF9B1B0-2EC6-BA44-A10A-FEB60AF9F352}"/>
              </a:ext>
            </a:extLst>
          </p:cNvPr>
          <p:cNvSpPr txBox="1"/>
          <p:nvPr/>
        </p:nvSpPr>
        <p:spPr>
          <a:xfrm>
            <a:off x="566961" y="868409"/>
            <a:ext cx="11228525" cy="941155"/>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在</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20</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世纪</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80</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年代，“</a:t>
            </a:r>
            <a:r>
              <a:rPr lang="zh-CN" altLang="en-US" sz="2400" b="1" spc="-10" dirty="0">
                <a:solidFill>
                  <a:srgbClr val="FF0000"/>
                </a:solidFill>
                <a:effectLst>
                  <a:outerShdw blurRad="38100" dist="38100" dir="2700000" algn="tl">
                    <a:srgbClr val="000000">
                      <a:alpha val="43137"/>
                    </a:srgbClr>
                  </a:outerShdw>
                </a:effectLst>
                <a:latin typeface="+mn-ea"/>
              </a:rPr>
              <a:t>从样例中学习</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”的一大主流是符号主义学习，其代表包括</a:t>
            </a:r>
            <a:r>
              <a:rPr lang="zh-CN" altLang="en-US" sz="2400" spc="-10" dirty="0">
                <a:solidFill>
                  <a:srgbClr val="7030A0"/>
                </a:solidFill>
                <a:effectLst>
                  <a:outerShdw blurRad="38100" dist="38100" dir="2700000" algn="tl">
                    <a:srgbClr val="000000">
                      <a:alpha val="43137"/>
                    </a:srgbClr>
                  </a:outerShdw>
                </a:effectLst>
                <a:latin typeface="+mn-ea"/>
              </a:rPr>
              <a:t>决策树</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和</a:t>
            </a:r>
            <a:r>
              <a:rPr lang="zh-CN" altLang="en-US" sz="2400" spc="-10" dirty="0">
                <a:solidFill>
                  <a:srgbClr val="7030A0"/>
                </a:solidFill>
                <a:effectLst>
                  <a:outerShdw blurRad="38100" dist="38100" dir="2700000" algn="tl">
                    <a:srgbClr val="000000">
                      <a:alpha val="43137"/>
                    </a:srgbClr>
                  </a:outerShdw>
                </a:effectLst>
                <a:latin typeface="+mn-ea"/>
              </a:rPr>
              <a:t>基于逻辑的学习</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a:t>
            </a:r>
            <a:endPar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endParaRPr>
          </a:p>
        </p:txBody>
      </p:sp>
      <p:sp>
        <p:nvSpPr>
          <p:cNvPr id="7" name="文本框 4">
            <a:extLst>
              <a:ext uri="{FF2B5EF4-FFF2-40B4-BE49-F238E27FC236}">
                <a16:creationId xmlns:a16="http://schemas.microsoft.com/office/drawing/2014/main" id="{4E379FEE-415E-244A-B94B-51A5DC8DF18C}"/>
              </a:ext>
            </a:extLst>
          </p:cNvPr>
          <p:cNvSpPr txBox="1"/>
          <p:nvPr/>
        </p:nvSpPr>
        <p:spPr>
          <a:xfrm>
            <a:off x="575327" y="1850215"/>
            <a:ext cx="11228525" cy="1827552"/>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在</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20</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世纪</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90</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年代中期以前，“从样例中学习”的另一主流技术是基于神经网络的连接主义学习。</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1983</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J. J. Hopfield</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利用神经网络求解“</a:t>
            </a:r>
            <a:r>
              <a:rPr lang="zh-CN" altLang="en-US" sz="2400" b="1" spc="-10" dirty="0">
                <a:solidFill>
                  <a:srgbClr val="FF0000"/>
                </a:solidFill>
                <a:effectLst>
                  <a:outerShdw blurRad="38100" dist="38100" dir="2700000" algn="tl">
                    <a:srgbClr val="000000">
                      <a:alpha val="43137"/>
                    </a:srgbClr>
                  </a:outerShdw>
                </a:effectLst>
                <a:latin typeface="+mn-ea"/>
              </a:rPr>
              <a:t>流动推销员</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”这个著名</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NP</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难问题取得重大突破；</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1986</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D. E. </a:t>
            </a:r>
            <a:r>
              <a:rPr lang="en-US" altLang="zh-CN" sz="2400" spc="-10" dirty="0" err="1">
                <a:solidFill>
                  <a:schemeClr val="tx1">
                    <a:lumMod val="85000"/>
                    <a:lumOff val="15000"/>
                  </a:schemeClr>
                </a:solidFill>
                <a:effectLst>
                  <a:outerShdw blurRad="38100" dist="38100" dir="2700000" algn="tl">
                    <a:srgbClr val="000000">
                      <a:alpha val="43137"/>
                    </a:srgbClr>
                  </a:outerShdw>
                </a:effectLst>
                <a:latin typeface="+mn-ea"/>
              </a:rPr>
              <a:t>Rumelhart</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等人重新发明了著名的</a:t>
            </a:r>
            <a:r>
              <a:rPr lang="en-US" altLang="zh-CN" sz="2400" b="1" spc="-10" dirty="0">
                <a:solidFill>
                  <a:srgbClr val="FF0000"/>
                </a:solidFill>
                <a:effectLst>
                  <a:outerShdw blurRad="38100" dist="38100" dir="2700000" algn="tl">
                    <a:srgbClr val="000000">
                      <a:alpha val="43137"/>
                    </a:srgbClr>
                  </a:outerShdw>
                </a:effectLst>
                <a:latin typeface="+mn-ea"/>
              </a:rPr>
              <a:t>BP</a:t>
            </a:r>
            <a:r>
              <a:rPr lang="zh-CN" altLang="en-US" sz="2400" b="1" spc="-10" dirty="0">
                <a:solidFill>
                  <a:srgbClr val="FF0000"/>
                </a:solidFill>
                <a:effectLst>
                  <a:outerShdw blurRad="38100" dist="38100" dir="2700000" algn="tl">
                    <a:srgbClr val="000000">
                      <a:alpha val="43137"/>
                    </a:srgbClr>
                  </a:outerShdw>
                </a:effectLst>
                <a:latin typeface="+mn-ea"/>
              </a:rPr>
              <a:t>算法</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a:t>
            </a:r>
            <a:endPar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endParaRPr>
          </a:p>
        </p:txBody>
      </p:sp>
      <p:sp>
        <p:nvSpPr>
          <p:cNvPr id="8" name="文本框 5">
            <a:extLst>
              <a:ext uri="{FF2B5EF4-FFF2-40B4-BE49-F238E27FC236}">
                <a16:creationId xmlns:a16="http://schemas.microsoft.com/office/drawing/2014/main" id="{7F7AF541-9677-2047-AACE-59332B708BC8}"/>
              </a:ext>
            </a:extLst>
          </p:cNvPr>
          <p:cNvSpPr txBox="1"/>
          <p:nvPr/>
        </p:nvSpPr>
        <p:spPr>
          <a:xfrm>
            <a:off x="575327" y="3666551"/>
            <a:ext cx="11228525" cy="941155"/>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在二十世纪九十年代中期，“</a:t>
            </a:r>
            <a:r>
              <a:rPr lang="zh-CN" altLang="en-US" sz="2400" b="1" spc="-10" dirty="0">
                <a:solidFill>
                  <a:srgbClr val="FF0000"/>
                </a:solidFill>
                <a:effectLst>
                  <a:outerShdw blurRad="38100" dist="38100" dir="2700000" algn="tl">
                    <a:srgbClr val="000000">
                      <a:alpha val="43137"/>
                    </a:srgbClr>
                  </a:outerShdw>
                </a:effectLst>
                <a:latin typeface="+mn-ea"/>
              </a:rPr>
              <a:t>统计学习</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”闪亮登场并迅速占据主流舞台，代表性技术是</a:t>
            </a:r>
            <a:r>
              <a:rPr lang="zh-CN" altLang="en-US" sz="2400" b="1" spc="-10" dirty="0">
                <a:solidFill>
                  <a:srgbClr val="FF0000"/>
                </a:solidFill>
                <a:effectLst>
                  <a:outerShdw blurRad="38100" dist="38100" dir="2700000" algn="tl">
                    <a:srgbClr val="000000">
                      <a:alpha val="43137"/>
                    </a:srgbClr>
                  </a:outerShdw>
                </a:effectLst>
                <a:latin typeface="+mn-ea"/>
              </a:rPr>
              <a:t>支撑向量机</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及更一般的核方法。</a:t>
            </a:r>
            <a:endPar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endParaRPr>
          </a:p>
        </p:txBody>
      </p:sp>
      <p:sp>
        <p:nvSpPr>
          <p:cNvPr id="9" name="文本框 6">
            <a:extLst>
              <a:ext uri="{FF2B5EF4-FFF2-40B4-BE49-F238E27FC236}">
                <a16:creationId xmlns:a16="http://schemas.microsoft.com/office/drawing/2014/main" id="{DA651F37-4289-0548-BDF1-E48DC4C6076E}"/>
              </a:ext>
            </a:extLst>
          </p:cNvPr>
          <p:cNvSpPr txBox="1"/>
          <p:nvPr/>
        </p:nvSpPr>
        <p:spPr>
          <a:xfrm>
            <a:off x="566961" y="5362967"/>
            <a:ext cx="11236891" cy="941155"/>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2016</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a:t>
            </a:r>
            <a:r>
              <a:rPr lang="en-US" altLang="zh-CN" sz="2400" spc="-10" dirty="0">
                <a:solidFill>
                  <a:srgbClr val="FF0000"/>
                </a:solidFill>
                <a:effectLst>
                  <a:outerShdw blurRad="38100" dist="38100" dir="2700000" algn="tl">
                    <a:srgbClr val="000000">
                      <a:alpha val="43137"/>
                    </a:srgbClr>
                  </a:outerShdw>
                </a:effectLst>
                <a:latin typeface="+mn-ea"/>
              </a:rPr>
              <a:t>AlphaGo</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以</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4</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比</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1</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战胜了世界</a:t>
            </a:r>
            <a:r>
              <a:rPr lang="zh-CN" altLang="en-US" sz="2400" spc="-10" dirty="0">
                <a:solidFill>
                  <a:srgbClr val="FF0000"/>
                </a:solidFill>
                <a:effectLst>
                  <a:outerShdw blurRad="38100" dist="38100" dir="2700000" algn="tl">
                    <a:srgbClr val="000000">
                      <a:alpha val="43137"/>
                    </a:srgbClr>
                  </a:outerShdw>
                </a:effectLst>
                <a:latin typeface="+mn-ea"/>
              </a:rPr>
              <a:t>围棋</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冠军李世石，掀起了以“</a:t>
            </a:r>
            <a:r>
              <a:rPr lang="zh-CN" altLang="en-US" sz="2400" b="1" spc="-10" dirty="0">
                <a:solidFill>
                  <a:srgbClr val="FF0000"/>
                </a:solidFill>
                <a:effectLst>
                  <a:outerShdw blurRad="38100" dist="38100" dir="2700000" algn="tl">
                    <a:srgbClr val="000000">
                      <a:alpha val="43137"/>
                    </a:srgbClr>
                  </a:outerShdw>
                </a:effectLst>
                <a:latin typeface="+mn-ea"/>
              </a:rPr>
              <a:t>深度学习</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”为名的热潮，引爆了人工智能</a:t>
            </a:r>
            <a:endPar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endParaRPr>
          </a:p>
        </p:txBody>
      </p:sp>
      <p:sp>
        <p:nvSpPr>
          <p:cNvPr id="15" name="文本框 6">
            <a:extLst>
              <a:ext uri="{FF2B5EF4-FFF2-40B4-BE49-F238E27FC236}">
                <a16:creationId xmlns:a16="http://schemas.microsoft.com/office/drawing/2014/main" id="{FBE9441D-7153-A443-98C4-4D90396DE541}"/>
              </a:ext>
            </a:extLst>
          </p:cNvPr>
          <p:cNvSpPr txBox="1"/>
          <p:nvPr/>
        </p:nvSpPr>
        <p:spPr>
          <a:xfrm>
            <a:off x="575327" y="4691388"/>
            <a:ext cx="11616673" cy="497957"/>
          </a:xfrm>
          <a:prstGeom prst="rect">
            <a:avLst/>
          </a:prstGeom>
          <a:noFill/>
        </p:spPr>
        <p:txBody>
          <a:bodyPr wrap="square" rtlCol="0">
            <a:spAutoFit/>
          </a:bodyPr>
          <a:lstStyle/>
          <a:p>
            <a:pPr marL="342900" indent="-342900">
              <a:lnSpc>
                <a:spcPct val="120000"/>
              </a:lnSpc>
              <a:buFont typeface="Wingdings" panose="05000000000000000000" pitchFamily="2" charset="2"/>
              <a:buChar char="l"/>
            </a:pP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1997</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年</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5</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月</a:t>
            </a:r>
            <a:r>
              <a:rPr lang="en-US" altLang="zh-CN" sz="2400" spc="-10" dirty="0">
                <a:solidFill>
                  <a:schemeClr val="tx1">
                    <a:lumMod val="85000"/>
                    <a:lumOff val="15000"/>
                  </a:schemeClr>
                </a:solidFill>
                <a:effectLst>
                  <a:outerShdw blurRad="38100" dist="38100" dir="2700000" algn="tl">
                    <a:srgbClr val="000000">
                      <a:alpha val="43137"/>
                    </a:srgbClr>
                  </a:outerShdw>
                </a:effectLst>
                <a:latin typeface="+mn-ea"/>
              </a:rPr>
              <a:t>12</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日，</a:t>
            </a:r>
            <a:r>
              <a:rPr lang="zh-CN" altLang="en-US" sz="2400" spc="-10" dirty="0">
                <a:solidFill>
                  <a:srgbClr val="FF0000"/>
                </a:solidFill>
                <a:effectLst>
                  <a:outerShdw blurRad="38100" dist="38100" dir="2700000" algn="tl">
                    <a:srgbClr val="000000">
                      <a:alpha val="43137"/>
                    </a:srgbClr>
                  </a:outerShdw>
                </a:effectLst>
                <a:latin typeface="+mn-ea"/>
              </a:rPr>
              <a:t>国际象棋</a:t>
            </a:r>
            <a:r>
              <a:rPr lang="en-US" altLang="zh-CN" sz="2400" spc="-10" dirty="0">
                <a:solidFill>
                  <a:srgbClr val="FF0000"/>
                </a:solidFill>
                <a:effectLst>
                  <a:outerShdw blurRad="38100" dist="38100" dir="2700000" algn="tl">
                    <a:srgbClr val="000000">
                      <a:alpha val="43137"/>
                    </a:srgbClr>
                  </a:outerShdw>
                </a:effectLst>
                <a:latin typeface="+mn-ea"/>
              </a:rPr>
              <a:t>AI</a:t>
            </a:r>
            <a:r>
              <a:rPr lang="zh-CN" altLang="en-US" sz="2400" spc="-10" dirty="0">
                <a:solidFill>
                  <a:srgbClr val="FF0000"/>
                </a:solidFill>
                <a:effectLst>
                  <a:outerShdw blurRad="38100" dist="38100" dir="2700000" algn="tl">
                    <a:srgbClr val="000000">
                      <a:alpha val="43137"/>
                    </a:srgbClr>
                  </a:outerShdw>
                </a:effectLst>
                <a:latin typeface="+mn-ea"/>
              </a:rPr>
              <a:t>程序深蓝</a:t>
            </a:r>
            <a:r>
              <a:rPr lang="zh-CN" altLang="en-US" sz="2400" spc="-10" dirty="0">
                <a:solidFill>
                  <a:schemeClr val="tx1">
                    <a:lumMod val="85000"/>
                    <a:lumOff val="15000"/>
                  </a:schemeClr>
                </a:solidFill>
                <a:effectLst>
                  <a:outerShdw blurRad="38100" dist="38100" dir="2700000" algn="tl">
                    <a:srgbClr val="000000">
                      <a:alpha val="43137"/>
                    </a:srgbClr>
                  </a:outerShdw>
                </a:effectLst>
                <a:latin typeface="+mn-ea"/>
              </a:rPr>
              <a:t>击败了棋王卡斯帕罗夫</a:t>
            </a:r>
          </a:p>
        </p:txBody>
      </p:sp>
    </p:spTree>
    <p:extLst>
      <p:ext uri="{BB962C8B-B14F-4D97-AF65-F5344CB8AC3E}">
        <p14:creationId xmlns:p14="http://schemas.microsoft.com/office/powerpoint/2010/main" val="164421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3</a:t>
            </a:r>
            <a:r>
              <a:rPr lang="zh-CN" altLang="en-US" sz="4000" dirty="0"/>
              <a:t>、机器学习的发展历史</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974428" y="990985"/>
            <a:ext cx="10528460" cy="1224118"/>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测验：一下哪个不属于机器学习发展史上里程碑式的“三盘棋”？</a:t>
            </a:r>
            <a:endParaRPr lang="en-US" altLang="zh-CN" sz="3200" spc="-10" dirty="0">
              <a:latin typeface="+mn-ea"/>
            </a:endParaRPr>
          </a:p>
        </p:txBody>
      </p:sp>
      <p:sp>
        <p:nvSpPr>
          <p:cNvPr id="5" name="文本框 119">
            <a:extLst>
              <a:ext uri="{FF2B5EF4-FFF2-40B4-BE49-F238E27FC236}">
                <a16:creationId xmlns:a16="http://schemas.microsoft.com/office/drawing/2014/main" id="{857B95A4-833C-F64A-984C-FD3DA7EDEF66}"/>
              </a:ext>
            </a:extLst>
          </p:cNvPr>
          <p:cNvSpPr txBox="1"/>
          <p:nvPr/>
        </p:nvSpPr>
        <p:spPr>
          <a:xfrm>
            <a:off x="680954" y="2557711"/>
            <a:ext cx="11115407" cy="633187"/>
          </a:xfrm>
          <a:prstGeom prst="rect">
            <a:avLst/>
          </a:prstGeom>
          <a:noFill/>
        </p:spPr>
        <p:txBody>
          <a:bodyPr wrap="square" rtlCol="0">
            <a:spAutoFit/>
          </a:bodyPr>
          <a:lstStyle/>
          <a:p>
            <a:pPr>
              <a:lnSpc>
                <a:spcPct val="120000"/>
              </a:lnSpc>
            </a:pPr>
            <a:r>
              <a:rPr lang="en-US" altLang="zh-CN" sz="3200" spc="-10" dirty="0">
                <a:latin typeface="+mn-ea"/>
              </a:rPr>
              <a:t>A</a:t>
            </a:r>
            <a:r>
              <a:rPr lang="zh-CN" altLang="en-US" sz="3200" spc="-10" dirty="0">
                <a:latin typeface="+mn-ea"/>
              </a:rPr>
              <a:t>、</a:t>
            </a:r>
            <a:r>
              <a:rPr lang="en-US" altLang="zh-CN" sz="3200" spc="-10" dirty="0">
                <a:latin typeface="+mn-ea"/>
              </a:rPr>
              <a:t>1952 </a:t>
            </a:r>
            <a:r>
              <a:rPr lang="zh-CN" altLang="en-US" sz="3200" spc="-10" dirty="0">
                <a:latin typeface="+mn-ea"/>
              </a:rPr>
              <a:t>年，</a:t>
            </a:r>
            <a:r>
              <a:rPr lang="en-US" altLang="zh-CN" sz="3200" spc="-10" dirty="0">
                <a:latin typeface="+mn-ea"/>
              </a:rPr>
              <a:t>Arthur Samuel</a:t>
            </a:r>
            <a:r>
              <a:rPr lang="zh-CN" altLang="en-US" sz="3200" spc="-10" dirty="0">
                <a:latin typeface="+mn-ea"/>
              </a:rPr>
              <a:t>设计的可学习的西洋跳棋程序</a:t>
            </a:r>
            <a:endParaRPr lang="en-US" altLang="zh-CN" sz="3200" spc="-10" dirty="0">
              <a:latin typeface="+mn-ea"/>
            </a:endParaRPr>
          </a:p>
        </p:txBody>
      </p:sp>
      <p:sp>
        <p:nvSpPr>
          <p:cNvPr id="6" name="文本框 119">
            <a:extLst>
              <a:ext uri="{FF2B5EF4-FFF2-40B4-BE49-F238E27FC236}">
                <a16:creationId xmlns:a16="http://schemas.microsoft.com/office/drawing/2014/main" id="{C1F5C4E4-B0B1-B845-835C-D077BA0FD4FB}"/>
              </a:ext>
            </a:extLst>
          </p:cNvPr>
          <p:cNvSpPr txBox="1"/>
          <p:nvPr/>
        </p:nvSpPr>
        <p:spPr>
          <a:xfrm>
            <a:off x="680954" y="3377498"/>
            <a:ext cx="10391082" cy="633187"/>
          </a:xfrm>
          <a:prstGeom prst="rect">
            <a:avLst/>
          </a:prstGeom>
          <a:noFill/>
        </p:spPr>
        <p:txBody>
          <a:bodyPr wrap="square" rtlCol="0">
            <a:spAutoFit/>
          </a:bodyPr>
          <a:lstStyle/>
          <a:p>
            <a:pPr>
              <a:lnSpc>
                <a:spcPct val="120000"/>
              </a:lnSpc>
            </a:pPr>
            <a:r>
              <a:rPr lang="en-US" altLang="zh-CN" sz="3200" spc="-10" dirty="0">
                <a:latin typeface="+mn-ea"/>
              </a:rPr>
              <a:t>B</a:t>
            </a:r>
            <a:r>
              <a:rPr lang="zh-CN" altLang="en-US" sz="3200" spc="-10" dirty="0">
                <a:latin typeface="+mn-ea"/>
              </a:rPr>
              <a:t>、</a:t>
            </a:r>
            <a:r>
              <a:rPr lang="en-US" altLang="zh-CN" sz="3200" spc="-10" dirty="0">
                <a:latin typeface="+mn-ea"/>
              </a:rPr>
              <a:t>1997</a:t>
            </a:r>
            <a:r>
              <a:rPr lang="zh-CN" altLang="en-US" sz="3200" spc="-10" dirty="0">
                <a:latin typeface="+mn-ea"/>
              </a:rPr>
              <a:t>年，打败棋王卡斯帕罗夫的国际象棋</a:t>
            </a:r>
            <a:r>
              <a:rPr lang="en-US" altLang="zh-CN" sz="3200" spc="-10" dirty="0">
                <a:latin typeface="+mn-ea"/>
              </a:rPr>
              <a:t>AI</a:t>
            </a:r>
            <a:r>
              <a:rPr lang="zh-CN" altLang="en-US" sz="3200" spc="-10" dirty="0">
                <a:latin typeface="+mn-ea"/>
              </a:rPr>
              <a:t>程序深蓝</a:t>
            </a:r>
            <a:endParaRPr lang="en-US" altLang="zh-CN" sz="3200" spc="-10" dirty="0">
              <a:latin typeface="+mn-ea"/>
            </a:endParaRPr>
          </a:p>
        </p:txBody>
      </p:sp>
      <p:sp>
        <p:nvSpPr>
          <p:cNvPr id="7" name="文本框 119">
            <a:extLst>
              <a:ext uri="{FF2B5EF4-FFF2-40B4-BE49-F238E27FC236}">
                <a16:creationId xmlns:a16="http://schemas.microsoft.com/office/drawing/2014/main" id="{CAF93AE9-4328-604F-B58A-45EFF1F7C356}"/>
              </a:ext>
            </a:extLst>
          </p:cNvPr>
          <p:cNvSpPr txBox="1"/>
          <p:nvPr/>
        </p:nvSpPr>
        <p:spPr>
          <a:xfrm>
            <a:off x="680954" y="4132503"/>
            <a:ext cx="10391082" cy="633187"/>
          </a:xfrm>
          <a:prstGeom prst="rect">
            <a:avLst/>
          </a:prstGeom>
          <a:noFill/>
        </p:spPr>
        <p:txBody>
          <a:bodyPr wrap="square" rtlCol="0">
            <a:spAutoFit/>
          </a:bodyPr>
          <a:lstStyle/>
          <a:p>
            <a:pPr>
              <a:lnSpc>
                <a:spcPct val="120000"/>
              </a:lnSpc>
            </a:pPr>
            <a:r>
              <a:rPr lang="en-US" altLang="zh-CN" sz="3200" spc="-10" dirty="0">
                <a:latin typeface="+mn-ea"/>
              </a:rPr>
              <a:t>C</a:t>
            </a:r>
            <a:r>
              <a:rPr lang="zh-CN" altLang="en-US" sz="3200" spc="-10" dirty="0">
                <a:latin typeface="+mn-ea"/>
              </a:rPr>
              <a:t>、</a:t>
            </a:r>
            <a:r>
              <a:rPr lang="en-US" altLang="zh-CN" sz="3200" spc="-10" dirty="0">
                <a:latin typeface="+mn-ea"/>
              </a:rPr>
              <a:t>1999</a:t>
            </a:r>
            <a:r>
              <a:rPr lang="zh-CN" altLang="en-US" sz="3200" spc="-10" dirty="0">
                <a:latin typeface="+mn-ea"/>
              </a:rPr>
              <a:t>年，打败世界桥牌冠军的桥牌</a:t>
            </a:r>
            <a:r>
              <a:rPr lang="en-US" altLang="zh-CN" sz="3200" spc="-10" dirty="0">
                <a:latin typeface="+mn-ea"/>
              </a:rPr>
              <a:t>AI</a:t>
            </a:r>
            <a:r>
              <a:rPr lang="zh-CN" altLang="en-US" sz="3200" spc="-10" dirty="0">
                <a:latin typeface="+mn-ea"/>
              </a:rPr>
              <a:t>程序</a:t>
            </a:r>
            <a:endParaRPr lang="en-US" altLang="zh-CN" sz="3200" spc="-10" dirty="0">
              <a:latin typeface="+mn-ea"/>
            </a:endParaRPr>
          </a:p>
        </p:txBody>
      </p:sp>
      <p:sp>
        <p:nvSpPr>
          <p:cNvPr id="8" name="文本框 119">
            <a:extLst>
              <a:ext uri="{FF2B5EF4-FFF2-40B4-BE49-F238E27FC236}">
                <a16:creationId xmlns:a16="http://schemas.microsoft.com/office/drawing/2014/main" id="{24553A77-705F-7F4B-81FB-5ADAFD8E67D4}"/>
              </a:ext>
            </a:extLst>
          </p:cNvPr>
          <p:cNvSpPr txBox="1"/>
          <p:nvPr/>
        </p:nvSpPr>
        <p:spPr>
          <a:xfrm>
            <a:off x="680954" y="4892646"/>
            <a:ext cx="10391082" cy="633187"/>
          </a:xfrm>
          <a:prstGeom prst="rect">
            <a:avLst/>
          </a:prstGeom>
          <a:noFill/>
        </p:spPr>
        <p:txBody>
          <a:bodyPr wrap="square" rtlCol="0">
            <a:spAutoFit/>
          </a:bodyPr>
          <a:lstStyle/>
          <a:p>
            <a:pPr>
              <a:lnSpc>
                <a:spcPct val="120000"/>
              </a:lnSpc>
            </a:pPr>
            <a:r>
              <a:rPr lang="en-US" altLang="zh-CN" sz="3200" spc="-10" dirty="0">
                <a:latin typeface="+mn-ea"/>
              </a:rPr>
              <a:t>D</a:t>
            </a:r>
            <a:r>
              <a:rPr lang="zh-CN" altLang="en-US" sz="3200" spc="-10" dirty="0">
                <a:latin typeface="+mn-ea"/>
              </a:rPr>
              <a:t>、</a:t>
            </a:r>
            <a:r>
              <a:rPr lang="en-US" altLang="zh-CN" sz="3200" spc="-10" dirty="0">
                <a:latin typeface="+mn-ea"/>
              </a:rPr>
              <a:t>2016</a:t>
            </a:r>
            <a:r>
              <a:rPr lang="zh-CN" altLang="en-US" sz="3200" spc="-10" dirty="0">
                <a:latin typeface="+mn-ea"/>
              </a:rPr>
              <a:t>年，战胜世界围棋冠军李世石的</a:t>
            </a:r>
            <a:r>
              <a:rPr lang="en-US" altLang="zh-CN" sz="3200" spc="-10" dirty="0">
                <a:latin typeface="+mn-ea"/>
              </a:rPr>
              <a:t>AlphaGo</a:t>
            </a:r>
          </a:p>
        </p:txBody>
      </p:sp>
      <p:sp>
        <p:nvSpPr>
          <p:cNvPr id="9" name="Text Box 314">
            <a:extLst>
              <a:ext uri="{FF2B5EF4-FFF2-40B4-BE49-F238E27FC236}">
                <a16:creationId xmlns:a16="http://schemas.microsoft.com/office/drawing/2014/main" id="{C3291319-4CE2-AA4D-AB17-7E90A0BB1010}"/>
              </a:ext>
            </a:extLst>
          </p:cNvPr>
          <p:cNvSpPr txBox="1">
            <a:spLocks noChangeArrowheads="1"/>
          </p:cNvSpPr>
          <p:nvPr/>
        </p:nvSpPr>
        <p:spPr bwMode="auto">
          <a:xfrm>
            <a:off x="0" y="4119828"/>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3860605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strVal val="#ppt_w*0.70"/>
                                          </p:val>
                                        </p:tav>
                                        <p:tav tm="100000">
                                          <p:val>
                                            <p:strVal val="#ppt_w"/>
                                          </p:val>
                                        </p:tav>
                                      </p:tavLst>
                                    </p:anim>
                                    <p:anim calcmode="lin" valueType="num">
                                      <p:cBhvr>
                                        <p:cTn id="8" dur="1000" fill="hold"/>
                                        <p:tgtEl>
                                          <p:spTgt spid="9"/>
                                        </p:tgtEl>
                                        <p:attrNameLst>
                                          <p:attrName>ppt_h</p:attrName>
                                        </p:attrNameLst>
                                      </p:cBhvr>
                                      <p:tavLst>
                                        <p:tav tm="0">
                                          <p:val>
                                            <p:strVal val="#ppt_h"/>
                                          </p:val>
                                        </p:tav>
                                        <p:tav tm="100000">
                                          <p:val>
                                            <p:strVal val="#ppt_h"/>
                                          </p:val>
                                        </p:tav>
                                      </p:tavLst>
                                    </p:anim>
                                    <p:animEffect transition="in" filter="fade">
                                      <p:cBhvr>
                                        <p:cTn id="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26" name="文本框 119">
            <a:extLst>
              <a:ext uri="{FF2B5EF4-FFF2-40B4-BE49-F238E27FC236}">
                <a16:creationId xmlns:a16="http://schemas.microsoft.com/office/drawing/2014/main" id="{037D1A34-4F97-3D44-A00E-A4DFD11914A0}"/>
              </a:ext>
            </a:extLst>
          </p:cNvPr>
          <p:cNvSpPr txBox="1"/>
          <p:nvPr/>
        </p:nvSpPr>
        <p:spPr>
          <a:xfrm>
            <a:off x="974427" y="990985"/>
            <a:ext cx="10484509" cy="159966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 </a:t>
            </a:r>
            <a:r>
              <a:rPr lang="zh-CN" altLang="en-US" sz="2800" b="1" spc="-10" dirty="0">
                <a:solidFill>
                  <a:srgbClr val="C00000"/>
                </a:solidFill>
                <a:latin typeface="+mn-ea"/>
              </a:rPr>
              <a:t>机器学习无处不在</a:t>
            </a:r>
            <a:r>
              <a:rPr lang="zh-CN" altLang="en-US" sz="2800" spc="-10" dirty="0">
                <a:latin typeface="+mn-ea"/>
              </a:rPr>
              <a:t>，除了</a:t>
            </a:r>
            <a:r>
              <a:rPr lang="zh-CN" altLang="en-US" sz="2800" spc="-10" dirty="0">
                <a:solidFill>
                  <a:srgbClr val="7030A0"/>
                </a:solidFill>
                <a:latin typeface="+mn-ea"/>
              </a:rPr>
              <a:t>智能医疗辅助诊断</a:t>
            </a:r>
            <a:r>
              <a:rPr lang="zh-CN" altLang="en-US" sz="2800" spc="-10" dirty="0">
                <a:latin typeface="+mn-ea"/>
              </a:rPr>
              <a:t>、</a:t>
            </a:r>
            <a:r>
              <a:rPr lang="zh-CN" altLang="en-US" sz="2800" spc="-10" dirty="0">
                <a:solidFill>
                  <a:srgbClr val="7030A0"/>
                </a:solidFill>
                <a:latin typeface="+mn-ea"/>
              </a:rPr>
              <a:t>人脸识别</a:t>
            </a:r>
            <a:r>
              <a:rPr lang="zh-CN" altLang="en-US" sz="2800" spc="-10" dirty="0">
                <a:latin typeface="+mn-ea"/>
              </a:rPr>
              <a:t>、</a:t>
            </a:r>
            <a:r>
              <a:rPr lang="zh-CN" altLang="en-US" sz="2800" spc="-10" dirty="0">
                <a:solidFill>
                  <a:srgbClr val="7030A0"/>
                </a:solidFill>
                <a:latin typeface="+mn-ea"/>
              </a:rPr>
              <a:t>机器人</a:t>
            </a:r>
            <a:r>
              <a:rPr lang="zh-CN" altLang="en-US" sz="2800" spc="-10" dirty="0">
                <a:latin typeface="+mn-ea"/>
              </a:rPr>
              <a:t>等外，下面将从我们日常生活中的</a:t>
            </a:r>
            <a:r>
              <a:rPr lang="zh-CN" altLang="en-CN" sz="2800" spc="-10" dirty="0">
                <a:solidFill>
                  <a:srgbClr val="FF0000"/>
                </a:solidFill>
                <a:latin typeface="+mn-ea"/>
              </a:rPr>
              <a:t>衣</a:t>
            </a:r>
            <a:r>
              <a:rPr lang="zh-CN" altLang="en-US" sz="2800" spc="-10" dirty="0">
                <a:solidFill>
                  <a:srgbClr val="FF0000"/>
                </a:solidFill>
                <a:latin typeface="+mn-ea"/>
              </a:rPr>
              <a:t>、</a:t>
            </a:r>
            <a:r>
              <a:rPr lang="zh-CN" altLang="en-CN" sz="2800" spc="-10" dirty="0">
                <a:solidFill>
                  <a:srgbClr val="FF0000"/>
                </a:solidFill>
                <a:latin typeface="+mn-ea"/>
              </a:rPr>
              <a:t>食</a:t>
            </a:r>
            <a:r>
              <a:rPr lang="zh-CN" altLang="en-US" sz="2800" spc="-10" dirty="0">
                <a:solidFill>
                  <a:srgbClr val="FF0000"/>
                </a:solidFill>
                <a:latin typeface="+mn-ea"/>
              </a:rPr>
              <a:t>、</a:t>
            </a:r>
            <a:r>
              <a:rPr lang="zh-CN" altLang="en-CN" sz="2800" spc="-10" dirty="0">
                <a:solidFill>
                  <a:srgbClr val="FF0000"/>
                </a:solidFill>
                <a:latin typeface="+mn-ea"/>
              </a:rPr>
              <a:t>住</a:t>
            </a:r>
            <a:r>
              <a:rPr lang="zh-CN" altLang="en-US" sz="2800" spc="-10" dirty="0">
                <a:solidFill>
                  <a:srgbClr val="FF0000"/>
                </a:solidFill>
                <a:latin typeface="+mn-ea"/>
              </a:rPr>
              <a:t>、</a:t>
            </a:r>
            <a:r>
              <a:rPr lang="zh-CN" altLang="en-CN" sz="2800" spc="-10" dirty="0">
                <a:solidFill>
                  <a:srgbClr val="FF0000"/>
                </a:solidFill>
                <a:latin typeface="+mn-ea"/>
              </a:rPr>
              <a:t>行</a:t>
            </a:r>
            <a:r>
              <a:rPr lang="zh-CN" altLang="en-US" sz="2800" spc="-10" dirty="0">
                <a:solidFill>
                  <a:srgbClr val="FF0000"/>
                </a:solidFill>
                <a:latin typeface="+mn-ea"/>
              </a:rPr>
              <a:t>、</a:t>
            </a:r>
            <a:r>
              <a:rPr lang="zh-CN" altLang="en-CN" sz="2800" spc="-10" dirty="0">
                <a:solidFill>
                  <a:srgbClr val="FF0000"/>
                </a:solidFill>
                <a:latin typeface="+mn-ea"/>
              </a:rPr>
              <a:t>育</a:t>
            </a:r>
            <a:r>
              <a:rPr lang="zh-CN" altLang="en-US" sz="2800" spc="-10" dirty="0">
                <a:solidFill>
                  <a:srgbClr val="FF0000"/>
                </a:solidFill>
                <a:latin typeface="+mn-ea"/>
              </a:rPr>
              <a:t>、</a:t>
            </a:r>
            <a:r>
              <a:rPr lang="zh-CN" altLang="en-CN" sz="2800" spc="-10" dirty="0">
                <a:solidFill>
                  <a:srgbClr val="FF0000"/>
                </a:solidFill>
                <a:latin typeface="+mn-ea"/>
              </a:rPr>
              <a:t>乐</a:t>
            </a:r>
            <a:r>
              <a:rPr lang="en-US" altLang="zh-CN" sz="2800" spc="-10" dirty="0">
                <a:latin typeface="+mn-ea"/>
              </a:rPr>
              <a:t>6</a:t>
            </a:r>
            <a:r>
              <a:rPr lang="zh-CN" altLang="en-US" sz="2800" spc="-10" dirty="0">
                <a:latin typeface="+mn-ea"/>
              </a:rPr>
              <a:t>方面来举例说明</a:t>
            </a:r>
            <a:endParaRPr lang="en-US" altLang="zh-CN" sz="2800" spc="-10" dirty="0">
              <a:latin typeface="+mn-ea"/>
            </a:endParaRPr>
          </a:p>
        </p:txBody>
      </p:sp>
      <p:sp>
        <p:nvSpPr>
          <p:cNvPr id="5" name="文本框 119">
            <a:extLst>
              <a:ext uri="{FF2B5EF4-FFF2-40B4-BE49-F238E27FC236}">
                <a16:creationId xmlns:a16="http://schemas.microsoft.com/office/drawing/2014/main" id="{F9260F1B-80EE-FD47-A38C-FCE2E775FA7B}"/>
              </a:ext>
            </a:extLst>
          </p:cNvPr>
          <p:cNvSpPr txBox="1"/>
          <p:nvPr/>
        </p:nvSpPr>
        <p:spPr>
          <a:xfrm>
            <a:off x="974427" y="2965823"/>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衣</a:t>
            </a:r>
            <a:r>
              <a:rPr lang="en-US" altLang="zh-CN" sz="3200" spc="-10" dirty="0">
                <a:latin typeface="+mn-ea"/>
              </a:rPr>
              <a:t>【Yang Hu</a:t>
            </a:r>
            <a:r>
              <a:rPr lang="zh-CN" altLang="en-US" sz="3200" spc="-10" dirty="0">
                <a:latin typeface="+mn-ea"/>
              </a:rPr>
              <a:t> </a:t>
            </a:r>
            <a:r>
              <a:rPr lang="en-US" altLang="zh-CN" sz="3200" spc="-10" dirty="0">
                <a:latin typeface="+mn-ea"/>
              </a:rPr>
              <a:t>et</a:t>
            </a:r>
            <a:r>
              <a:rPr lang="zh-CN" altLang="en-US" sz="3200" spc="-10" dirty="0">
                <a:latin typeface="+mn-ea"/>
              </a:rPr>
              <a:t> </a:t>
            </a:r>
            <a:r>
              <a:rPr lang="en-US" altLang="zh-CN" sz="3200" spc="-10" dirty="0">
                <a:latin typeface="+mn-ea"/>
              </a:rPr>
              <a:t>al. 2015】</a:t>
            </a:r>
          </a:p>
        </p:txBody>
      </p:sp>
      <p:sp>
        <p:nvSpPr>
          <p:cNvPr id="7" name="文本框 119">
            <a:extLst>
              <a:ext uri="{FF2B5EF4-FFF2-40B4-BE49-F238E27FC236}">
                <a16:creationId xmlns:a16="http://schemas.microsoft.com/office/drawing/2014/main" id="{3222241C-7A45-E842-8152-C4446AFAF649}"/>
              </a:ext>
            </a:extLst>
          </p:cNvPr>
          <p:cNvSpPr txBox="1"/>
          <p:nvPr/>
        </p:nvSpPr>
        <p:spPr>
          <a:xfrm>
            <a:off x="2251077" y="3553290"/>
            <a:ext cx="6176643" cy="633187"/>
          </a:xfrm>
          <a:prstGeom prst="rect">
            <a:avLst/>
          </a:prstGeom>
          <a:noFill/>
        </p:spPr>
        <p:txBody>
          <a:bodyPr wrap="square" rtlCol="0">
            <a:spAutoFit/>
          </a:bodyPr>
          <a:lstStyle/>
          <a:p>
            <a:pPr>
              <a:lnSpc>
                <a:spcPct val="120000"/>
              </a:lnSpc>
            </a:pPr>
            <a:r>
              <a:rPr lang="zh-CN" altLang="en-US" sz="3200" spc="-10" dirty="0">
                <a:latin typeface="+mn-ea"/>
              </a:rPr>
              <a:t>如何准确预测用户的穿衣喜好？</a:t>
            </a:r>
            <a:endParaRPr lang="en-US" altLang="zh-CN" sz="3200" spc="-10" dirty="0">
              <a:latin typeface="+mn-ea"/>
            </a:endParaRPr>
          </a:p>
        </p:txBody>
      </p:sp>
      <p:sp>
        <p:nvSpPr>
          <p:cNvPr id="8" name="文本框 119">
            <a:extLst>
              <a:ext uri="{FF2B5EF4-FFF2-40B4-BE49-F238E27FC236}">
                <a16:creationId xmlns:a16="http://schemas.microsoft.com/office/drawing/2014/main" id="{33F55D3B-9FED-2747-B620-4B0B6ACBDC66}"/>
              </a:ext>
            </a:extLst>
          </p:cNvPr>
          <p:cNvSpPr txBox="1"/>
          <p:nvPr/>
        </p:nvSpPr>
        <p:spPr>
          <a:xfrm>
            <a:off x="2251077" y="4225803"/>
            <a:ext cx="6649084" cy="633187"/>
          </a:xfrm>
          <a:prstGeom prst="rect">
            <a:avLst/>
          </a:prstGeom>
          <a:noFill/>
        </p:spPr>
        <p:txBody>
          <a:bodyPr wrap="square" rtlCol="0">
            <a:spAutoFit/>
          </a:bodyPr>
          <a:lstStyle/>
          <a:p>
            <a:pPr>
              <a:lnSpc>
                <a:spcPct val="120000"/>
              </a:lnSpc>
            </a:pPr>
            <a:r>
              <a:rPr lang="zh-CN" altLang="en-US" sz="3200" spc="-10" dirty="0">
                <a:latin typeface="+mn-ea"/>
              </a:rPr>
              <a:t>大量用户发表的历史服饰搭配图片</a:t>
            </a:r>
            <a:endParaRPr lang="en-US" altLang="zh-CN" sz="3200" spc="-10" dirty="0">
              <a:latin typeface="+mn-ea"/>
            </a:endParaRPr>
          </a:p>
        </p:txBody>
      </p:sp>
      <p:sp>
        <p:nvSpPr>
          <p:cNvPr id="9" name="文本框 119">
            <a:extLst>
              <a:ext uri="{FF2B5EF4-FFF2-40B4-BE49-F238E27FC236}">
                <a16:creationId xmlns:a16="http://schemas.microsoft.com/office/drawing/2014/main" id="{BBA6B01B-0A38-E343-9AF0-448FE489DFD6}"/>
              </a:ext>
            </a:extLst>
          </p:cNvPr>
          <p:cNvSpPr txBox="1"/>
          <p:nvPr/>
        </p:nvSpPr>
        <p:spPr>
          <a:xfrm>
            <a:off x="2251077" y="4856262"/>
            <a:ext cx="5323203" cy="633187"/>
          </a:xfrm>
          <a:prstGeom prst="rect">
            <a:avLst/>
          </a:prstGeom>
          <a:noFill/>
        </p:spPr>
        <p:txBody>
          <a:bodyPr wrap="square" rtlCol="0">
            <a:spAutoFit/>
          </a:bodyPr>
          <a:lstStyle/>
          <a:p>
            <a:pPr>
              <a:lnSpc>
                <a:spcPct val="120000"/>
              </a:lnSpc>
            </a:pPr>
            <a:r>
              <a:rPr lang="zh-CN" altLang="en-US" sz="3200" spc="-10" dirty="0">
                <a:latin typeface="+mn-ea"/>
              </a:rPr>
              <a:t>推荐用户喜爱的服饰搭配</a:t>
            </a:r>
            <a:endParaRPr lang="en-US" altLang="zh-CN" sz="3200" spc="-10" dirty="0">
              <a:latin typeface="+mn-ea"/>
            </a:endParaRPr>
          </a:p>
        </p:txBody>
      </p:sp>
      <p:sp>
        <p:nvSpPr>
          <p:cNvPr id="10" name="文本框 119">
            <a:extLst>
              <a:ext uri="{FF2B5EF4-FFF2-40B4-BE49-F238E27FC236}">
                <a16:creationId xmlns:a16="http://schemas.microsoft.com/office/drawing/2014/main" id="{667FC744-EE40-8748-81A6-D1C00679EE00}"/>
              </a:ext>
            </a:extLst>
          </p:cNvPr>
          <p:cNvSpPr txBox="1"/>
          <p:nvPr/>
        </p:nvSpPr>
        <p:spPr>
          <a:xfrm>
            <a:off x="2251077" y="5550421"/>
            <a:ext cx="6039483" cy="633187"/>
          </a:xfrm>
          <a:prstGeom prst="rect">
            <a:avLst/>
          </a:prstGeom>
          <a:noFill/>
        </p:spPr>
        <p:txBody>
          <a:bodyPr wrap="square" rtlCol="0">
            <a:spAutoFit/>
          </a:bodyPr>
          <a:lstStyle/>
          <a:p>
            <a:pPr>
              <a:lnSpc>
                <a:spcPct val="120000"/>
              </a:lnSpc>
            </a:pPr>
            <a:r>
              <a:rPr lang="zh-CN" altLang="en-US" sz="3200" spc="-10" dirty="0">
                <a:latin typeface="+mn-ea"/>
              </a:rPr>
              <a:t>张量分解法、梯度推进法</a:t>
            </a:r>
            <a:endParaRPr lang="en-US" altLang="zh-CN" sz="3200" spc="-10" dirty="0">
              <a:latin typeface="+mn-ea"/>
            </a:endParaRPr>
          </a:p>
        </p:txBody>
      </p:sp>
      <p:pic>
        <p:nvPicPr>
          <p:cNvPr id="3" name="Picture 2">
            <a:extLst>
              <a:ext uri="{FF2B5EF4-FFF2-40B4-BE49-F238E27FC236}">
                <a16:creationId xmlns:a16="http://schemas.microsoft.com/office/drawing/2014/main" id="{2FD96185-36E4-C746-A90E-8D900CAE4968}"/>
              </a:ext>
            </a:extLst>
          </p:cNvPr>
          <p:cNvPicPr>
            <a:picLocks noChangeAspect="1"/>
          </p:cNvPicPr>
          <p:nvPr/>
        </p:nvPicPr>
        <p:blipFill>
          <a:blip r:embed="rId3"/>
          <a:stretch>
            <a:fillRect/>
          </a:stretch>
        </p:blipFill>
        <p:spPr>
          <a:xfrm>
            <a:off x="8611100" y="2574713"/>
            <a:ext cx="3168879" cy="2849282"/>
          </a:xfrm>
          <a:prstGeom prst="rect">
            <a:avLst/>
          </a:prstGeom>
        </p:spPr>
      </p:pic>
      <p:sp>
        <p:nvSpPr>
          <p:cNvPr id="13" name="文本框 119">
            <a:extLst>
              <a:ext uri="{FF2B5EF4-FFF2-40B4-BE49-F238E27FC236}">
                <a16:creationId xmlns:a16="http://schemas.microsoft.com/office/drawing/2014/main" id="{17E2C469-29B0-8548-8E13-98DE5786F8D1}"/>
              </a:ext>
            </a:extLst>
          </p:cNvPr>
          <p:cNvSpPr txBox="1"/>
          <p:nvPr/>
        </p:nvSpPr>
        <p:spPr>
          <a:xfrm>
            <a:off x="8512716" y="5435957"/>
            <a:ext cx="3365649" cy="799642"/>
          </a:xfrm>
          <a:prstGeom prst="rect">
            <a:avLst/>
          </a:prstGeom>
          <a:noFill/>
        </p:spPr>
        <p:txBody>
          <a:bodyPr wrap="square" rtlCol="0">
            <a:spAutoFit/>
          </a:bodyPr>
          <a:lstStyle/>
          <a:p>
            <a:pPr>
              <a:lnSpc>
                <a:spcPct val="120000"/>
              </a:lnSpc>
            </a:pPr>
            <a:r>
              <a:rPr lang="zh-CN" altLang="en-US" sz="2000" spc="-10" dirty="0">
                <a:solidFill>
                  <a:srgbClr val="7030A0"/>
                </a:solidFill>
                <a:latin typeface="+mn-ea"/>
              </a:rPr>
              <a:t>       时尚网站</a:t>
            </a:r>
            <a:r>
              <a:rPr lang="en-US" altLang="zh-CN" sz="2000" spc="-10" dirty="0">
                <a:solidFill>
                  <a:srgbClr val="7030A0"/>
                </a:solidFill>
                <a:latin typeface="+mn-ea"/>
              </a:rPr>
              <a:t>Polyvore</a:t>
            </a:r>
            <a:r>
              <a:rPr lang="zh-CN" altLang="en-US" sz="2000" spc="-10" dirty="0">
                <a:solidFill>
                  <a:srgbClr val="7030A0"/>
                </a:solidFill>
                <a:latin typeface="+mn-ea"/>
              </a:rPr>
              <a:t>上三位用户晒出的服饰</a:t>
            </a:r>
            <a:r>
              <a:rPr lang="zh-CN" altLang="en-CN" sz="2000" spc="-10" dirty="0">
                <a:solidFill>
                  <a:srgbClr val="7030A0"/>
                </a:solidFill>
                <a:latin typeface="+mn-ea"/>
              </a:rPr>
              <a:t>搭配</a:t>
            </a:r>
            <a:endParaRPr lang="en-US" altLang="zh-CN" sz="2000" spc="-10" dirty="0">
              <a:solidFill>
                <a:srgbClr val="7030A0"/>
              </a:solidFill>
              <a:latin typeface="+mn-ea"/>
            </a:endParaRPr>
          </a:p>
        </p:txBody>
      </p:sp>
      <p:sp>
        <p:nvSpPr>
          <p:cNvPr id="11" name="文本框 119">
            <a:extLst>
              <a:ext uri="{FF2B5EF4-FFF2-40B4-BE49-F238E27FC236}">
                <a16:creationId xmlns:a16="http://schemas.microsoft.com/office/drawing/2014/main" id="{592403CF-7D3D-E543-A136-D603652D5CCC}"/>
              </a:ext>
            </a:extLst>
          </p:cNvPr>
          <p:cNvSpPr txBox="1"/>
          <p:nvPr/>
        </p:nvSpPr>
        <p:spPr>
          <a:xfrm>
            <a:off x="929248" y="3514077"/>
            <a:ext cx="1315083"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endParaRPr lang="en-US" altLang="zh-CN" sz="3200" spc="-10" dirty="0">
              <a:latin typeface="+mn-ea"/>
            </a:endParaRPr>
          </a:p>
        </p:txBody>
      </p:sp>
      <p:sp>
        <p:nvSpPr>
          <p:cNvPr id="12" name="文本框 119">
            <a:extLst>
              <a:ext uri="{FF2B5EF4-FFF2-40B4-BE49-F238E27FC236}">
                <a16:creationId xmlns:a16="http://schemas.microsoft.com/office/drawing/2014/main" id="{6D20FA5E-6E86-8142-A7F0-FC13AD2B92DD}"/>
              </a:ext>
            </a:extLst>
          </p:cNvPr>
          <p:cNvSpPr txBox="1"/>
          <p:nvPr/>
        </p:nvSpPr>
        <p:spPr>
          <a:xfrm>
            <a:off x="945491" y="4222773"/>
            <a:ext cx="1736819"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数据：</a:t>
            </a:r>
            <a:endParaRPr lang="en-US" altLang="zh-CN" sz="3200" spc="-10" dirty="0">
              <a:latin typeface="+mn-ea"/>
            </a:endParaRPr>
          </a:p>
        </p:txBody>
      </p:sp>
      <p:sp>
        <p:nvSpPr>
          <p:cNvPr id="14" name="文本框 119">
            <a:extLst>
              <a:ext uri="{FF2B5EF4-FFF2-40B4-BE49-F238E27FC236}">
                <a16:creationId xmlns:a16="http://schemas.microsoft.com/office/drawing/2014/main" id="{C471B795-78EC-9C40-8F72-E7CE2581DD2A}"/>
              </a:ext>
            </a:extLst>
          </p:cNvPr>
          <p:cNvSpPr txBox="1"/>
          <p:nvPr/>
        </p:nvSpPr>
        <p:spPr>
          <a:xfrm>
            <a:off x="945491" y="4856262"/>
            <a:ext cx="1315083"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endParaRPr lang="en-US" altLang="zh-CN" sz="3200" spc="-10" dirty="0">
              <a:latin typeface="+mn-ea"/>
            </a:endParaRPr>
          </a:p>
        </p:txBody>
      </p:sp>
      <p:sp>
        <p:nvSpPr>
          <p:cNvPr id="15" name="文本框 119">
            <a:extLst>
              <a:ext uri="{FF2B5EF4-FFF2-40B4-BE49-F238E27FC236}">
                <a16:creationId xmlns:a16="http://schemas.microsoft.com/office/drawing/2014/main" id="{D24FAA1E-B535-5845-9E96-7990A09D4678}"/>
              </a:ext>
            </a:extLst>
          </p:cNvPr>
          <p:cNvSpPr txBox="1"/>
          <p:nvPr/>
        </p:nvSpPr>
        <p:spPr>
          <a:xfrm>
            <a:off x="929248" y="5549718"/>
            <a:ext cx="1558923"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方法：</a:t>
            </a:r>
            <a:endParaRPr lang="en-US" altLang="zh-CN" sz="3200" spc="-10" dirty="0">
              <a:latin typeface="+mn-ea"/>
            </a:endParaRPr>
          </a:p>
        </p:txBody>
      </p:sp>
    </p:spTree>
    <p:extLst>
      <p:ext uri="{BB962C8B-B14F-4D97-AF65-F5344CB8AC3E}">
        <p14:creationId xmlns:p14="http://schemas.microsoft.com/office/powerpoint/2010/main" val="2806693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linds(horizontal)">
                                      <p:cBhvr>
                                        <p:cTn id="21" dur="500"/>
                                        <p:tgtEl>
                                          <p:spTgt spid="14"/>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linds(horizontal)">
                                      <p:cBhvr>
                                        <p:cTn id="24" dur="500"/>
                                        <p:tgtEl>
                                          <p:spTgt spid="12"/>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linds(horizont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horizontal)">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blinds(horizontal)">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3" grpId="0"/>
      <p:bldP spid="11" grpId="0"/>
      <p:bldP spid="12"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chemeClr val="accent1"/>
                </a:solidFill>
                <a:latin typeface="+mn-ea"/>
              </a:rPr>
              <a:t>机器学习是融合</a:t>
            </a:r>
            <a:r>
              <a:rPr lang="zh-CN" altLang="en-US" sz="3200" spc="-10" dirty="0">
                <a:solidFill>
                  <a:srgbClr val="FF0000"/>
                </a:solidFill>
                <a:latin typeface="+mn-ea"/>
              </a:rPr>
              <a:t>理论</a:t>
            </a:r>
            <a:r>
              <a:rPr lang="zh-CN" altLang="en-US" sz="3200" spc="-10" dirty="0">
                <a:solidFill>
                  <a:schemeClr val="accent1"/>
                </a:solidFill>
                <a:latin typeface="+mn-ea"/>
              </a:rPr>
              <a:t>与</a:t>
            </a:r>
            <a:r>
              <a:rPr lang="zh-CN" altLang="en-US" sz="3200" spc="-10" dirty="0">
                <a:solidFill>
                  <a:srgbClr val="FF0000"/>
                </a:solidFill>
                <a:latin typeface="+mn-ea"/>
              </a:rPr>
              <a:t>技术</a:t>
            </a:r>
            <a:r>
              <a:rPr lang="zh-CN" altLang="en-US" sz="3200" spc="-10" dirty="0">
                <a:solidFill>
                  <a:schemeClr val="accent1"/>
                </a:solidFill>
                <a:latin typeface="+mn-ea"/>
              </a:rPr>
              <a:t>的一门课</a:t>
            </a:r>
            <a:endParaRPr lang="en-US" altLang="zh-CN" sz="3200" spc="-10" dirty="0">
              <a:solidFill>
                <a:schemeClr val="accent1"/>
              </a:solidFill>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zh-CN" altLang="en-US" sz="4000" dirty="0"/>
              <a:t>本课程的设计理念</a:t>
            </a:r>
          </a:p>
        </p:txBody>
      </p:sp>
      <p:sp>
        <p:nvSpPr>
          <p:cNvPr id="5" name="文本框 119">
            <a:extLst>
              <a:ext uri="{FF2B5EF4-FFF2-40B4-BE49-F238E27FC236}">
                <a16:creationId xmlns:a16="http://schemas.microsoft.com/office/drawing/2014/main" id="{F544908D-610E-3C4E-B746-3D3F990ED9B3}"/>
              </a:ext>
            </a:extLst>
          </p:cNvPr>
          <p:cNvSpPr txBox="1"/>
          <p:nvPr/>
        </p:nvSpPr>
        <p:spPr>
          <a:xfrm>
            <a:off x="892618" y="1715781"/>
            <a:ext cx="10593941" cy="565539"/>
          </a:xfrm>
          <a:prstGeom prst="rect">
            <a:avLst/>
          </a:prstGeom>
          <a:noFill/>
        </p:spPr>
        <p:txBody>
          <a:bodyPr wrap="square" rtlCol="0">
            <a:spAutoFit/>
          </a:bodyPr>
          <a:lstStyle/>
          <a:p>
            <a:pPr>
              <a:lnSpc>
                <a:spcPct val="120000"/>
              </a:lnSpc>
            </a:pPr>
            <a:r>
              <a:rPr lang="zh-CN" altLang="en-US" sz="2800" spc="-10" dirty="0">
                <a:solidFill>
                  <a:schemeClr val="tx1">
                    <a:lumMod val="85000"/>
                    <a:lumOff val="15000"/>
                  </a:schemeClr>
                </a:solidFill>
                <a:latin typeface="+mn-ea"/>
              </a:rPr>
              <a:t>本课程采用“</a:t>
            </a:r>
            <a:r>
              <a:rPr lang="zh-CN" altLang="en-US" sz="2800" spc="-10" dirty="0">
                <a:solidFill>
                  <a:srgbClr val="FF0000"/>
                </a:solidFill>
                <a:latin typeface="+mn-ea"/>
              </a:rPr>
              <a:t>理论讲解为主，案例分析为辅</a:t>
            </a:r>
            <a:r>
              <a:rPr lang="zh-CN" altLang="en-US" sz="2800" spc="-10" dirty="0">
                <a:solidFill>
                  <a:schemeClr val="tx1">
                    <a:lumMod val="85000"/>
                    <a:lumOff val="15000"/>
                  </a:schemeClr>
                </a:solidFill>
                <a:latin typeface="+mn-ea"/>
              </a:rPr>
              <a:t>”的设计思路</a:t>
            </a:r>
            <a:endParaRPr lang="en-US" altLang="zh-CN" sz="2800" spc="-10" dirty="0">
              <a:solidFill>
                <a:schemeClr val="tx1">
                  <a:lumMod val="85000"/>
                  <a:lumOff val="15000"/>
                </a:schemeClr>
              </a:solidFill>
              <a:latin typeface="+mn-ea"/>
            </a:endParaRPr>
          </a:p>
        </p:txBody>
      </p:sp>
      <p:sp>
        <p:nvSpPr>
          <p:cNvPr id="6" name="TextBox 5">
            <a:extLst>
              <a:ext uri="{FF2B5EF4-FFF2-40B4-BE49-F238E27FC236}">
                <a16:creationId xmlns:a16="http://schemas.microsoft.com/office/drawing/2014/main" id="{C7D28C46-AAF3-2845-8B0B-559E860102B6}"/>
              </a:ext>
            </a:extLst>
          </p:cNvPr>
          <p:cNvSpPr txBox="1"/>
          <p:nvPr/>
        </p:nvSpPr>
        <p:spPr>
          <a:xfrm>
            <a:off x="575327" y="2392551"/>
            <a:ext cx="9995691" cy="584775"/>
          </a:xfrm>
          <a:prstGeom prst="rect">
            <a:avLst/>
          </a:prstGeom>
          <a:noFill/>
        </p:spPr>
        <p:txBody>
          <a:bodyPr wrap="square" rtlCol="0">
            <a:spAutoFit/>
          </a:bodyPr>
          <a:lstStyle/>
          <a:p>
            <a:pPr marL="457200" indent="-457200" algn="just">
              <a:buFont typeface="Wingdings" pitchFamily="2" charset="2"/>
              <a:buChar char="Ø"/>
            </a:pPr>
            <a:r>
              <a:rPr lang="zh-CN" altLang="en-US" sz="3200" dirty="0">
                <a:solidFill>
                  <a:schemeClr val="accent1"/>
                </a:solidFill>
                <a:latin typeface="+mn-ea"/>
              </a:rPr>
              <a:t>预备知识：</a:t>
            </a:r>
            <a:r>
              <a:rPr lang="zh-CN" altLang="en-US" sz="2800" dirty="0">
                <a:latin typeface="+mn-ea"/>
              </a:rPr>
              <a:t>线性代数、概率论、计算方法、模式识别等</a:t>
            </a:r>
            <a:endParaRPr lang="en-US" altLang="zh-CN" sz="2800" dirty="0">
              <a:latin typeface="+mn-ea"/>
            </a:endParaRPr>
          </a:p>
        </p:txBody>
      </p:sp>
      <p:sp>
        <p:nvSpPr>
          <p:cNvPr id="7" name="TextBox 6">
            <a:extLst>
              <a:ext uri="{FF2B5EF4-FFF2-40B4-BE49-F238E27FC236}">
                <a16:creationId xmlns:a16="http://schemas.microsoft.com/office/drawing/2014/main" id="{2EA7F165-E336-9F4D-835B-81482B45FA0A}"/>
              </a:ext>
            </a:extLst>
          </p:cNvPr>
          <p:cNvSpPr txBox="1"/>
          <p:nvPr/>
        </p:nvSpPr>
        <p:spPr>
          <a:xfrm>
            <a:off x="575327" y="3166259"/>
            <a:ext cx="8313840" cy="1236429"/>
          </a:xfrm>
          <a:prstGeom prst="rect">
            <a:avLst/>
          </a:prstGeom>
          <a:noFill/>
        </p:spPr>
        <p:txBody>
          <a:bodyPr wrap="square" rtlCol="0">
            <a:spAutoFit/>
          </a:bodyPr>
          <a:lstStyle/>
          <a:p>
            <a:pPr marL="457200" indent="-457200" algn="just">
              <a:buFont typeface="Wingdings" pitchFamily="2" charset="2"/>
              <a:buChar char="Ø"/>
            </a:pPr>
            <a:r>
              <a:rPr lang="zh-CN" altLang="en-US" sz="3200" b="1" dirty="0">
                <a:solidFill>
                  <a:schemeClr val="accent1"/>
                </a:solidFill>
                <a:latin typeface="+mn-ea"/>
              </a:rPr>
              <a:t>授课教材</a:t>
            </a:r>
            <a:r>
              <a:rPr lang="zh-CN" altLang="en-US" sz="3200" dirty="0">
                <a:solidFill>
                  <a:schemeClr val="accent1"/>
                </a:solidFill>
                <a:latin typeface="+mn-ea"/>
              </a:rPr>
              <a:t>：</a:t>
            </a:r>
            <a:endParaRPr lang="en-US" altLang="zh-CN" sz="3200" dirty="0">
              <a:solidFill>
                <a:schemeClr val="accent1"/>
              </a:solidFill>
              <a:latin typeface="+mn-ea"/>
            </a:endParaRPr>
          </a:p>
          <a:p>
            <a:pPr algn="just">
              <a:lnSpc>
                <a:spcPct val="150000"/>
              </a:lnSpc>
            </a:pPr>
            <a:r>
              <a:rPr lang="zh-CN" altLang="en-US" sz="3200" dirty="0">
                <a:latin typeface="+mn-ea"/>
              </a:rPr>
              <a:t>   </a:t>
            </a:r>
            <a:r>
              <a:rPr lang="zh-CN" altLang="en-US" sz="2800" dirty="0">
                <a:latin typeface="+mn-ea"/>
              </a:rPr>
              <a:t>周志华，机器学习，清华大学出版社</a:t>
            </a:r>
            <a:r>
              <a:rPr lang="en-US" altLang="zh-CN" sz="2800" b="1" dirty="0">
                <a:latin typeface="+mn-ea"/>
              </a:rPr>
              <a:t>+</a:t>
            </a:r>
            <a:r>
              <a:rPr lang="zh-CN" altLang="en-US" sz="2800" dirty="0">
                <a:latin typeface="+mn-ea"/>
              </a:rPr>
              <a:t>相关讲义</a:t>
            </a:r>
            <a:endParaRPr lang="en-US" altLang="zh-CN" sz="2800" dirty="0">
              <a:latin typeface="+mn-ea"/>
            </a:endParaRPr>
          </a:p>
        </p:txBody>
      </p:sp>
      <p:pic>
        <p:nvPicPr>
          <p:cNvPr id="1026" name="Picture 2">
            <a:extLst>
              <a:ext uri="{FF2B5EF4-FFF2-40B4-BE49-F238E27FC236}">
                <a16:creationId xmlns:a16="http://schemas.microsoft.com/office/drawing/2014/main" id="{115FC7F0-2C5C-A343-A770-EC54D502D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1300" y="3116823"/>
            <a:ext cx="3047773" cy="304777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8627DB1-0CAC-0547-9ACF-9040848670D2}"/>
              </a:ext>
            </a:extLst>
          </p:cNvPr>
          <p:cNvSpPr txBox="1"/>
          <p:nvPr/>
        </p:nvSpPr>
        <p:spPr>
          <a:xfrm>
            <a:off x="556969" y="4497155"/>
            <a:ext cx="8332198" cy="1801262"/>
          </a:xfrm>
          <a:prstGeom prst="rect">
            <a:avLst/>
          </a:prstGeom>
          <a:noFill/>
        </p:spPr>
        <p:txBody>
          <a:bodyPr wrap="square" rtlCol="0">
            <a:spAutoFit/>
          </a:bodyPr>
          <a:lstStyle/>
          <a:p>
            <a:pPr marL="457200" indent="-457200" algn="just">
              <a:buFont typeface="Wingdings" pitchFamily="2" charset="2"/>
              <a:buChar char="Ø"/>
            </a:pPr>
            <a:r>
              <a:rPr lang="zh-CN" altLang="en-US" sz="3200" dirty="0">
                <a:solidFill>
                  <a:schemeClr val="accent1"/>
                </a:solidFill>
                <a:latin typeface="+mn-ea"/>
              </a:rPr>
              <a:t>参考书：</a:t>
            </a:r>
            <a:endParaRPr lang="en-US" altLang="zh-CN" sz="3200" dirty="0">
              <a:solidFill>
                <a:schemeClr val="accent1"/>
              </a:solidFill>
              <a:latin typeface="+mn-ea"/>
            </a:endParaRPr>
          </a:p>
          <a:p>
            <a:pPr algn="just">
              <a:lnSpc>
                <a:spcPct val="150000"/>
              </a:lnSpc>
            </a:pPr>
            <a:r>
              <a:rPr lang="zh-CN" altLang="en-US" sz="2800" dirty="0">
                <a:latin typeface="+mn-ea"/>
              </a:rPr>
              <a:t> </a:t>
            </a:r>
            <a:r>
              <a:rPr lang="en-US" altLang="zh-CN" sz="2800" dirty="0">
                <a:latin typeface="+mn-ea"/>
              </a:rPr>
              <a:t>Abu-Mostafa et al., </a:t>
            </a:r>
            <a:r>
              <a:rPr lang="en-US" altLang="zh-CN" sz="2800" b="1" dirty="0">
                <a:solidFill>
                  <a:schemeClr val="accent1"/>
                </a:solidFill>
                <a:latin typeface="+mn-ea"/>
              </a:rPr>
              <a:t>Learning from data</a:t>
            </a:r>
            <a:r>
              <a:rPr lang="en-US" altLang="zh-CN" sz="2800" dirty="0">
                <a:latin typeface="+mn-ea"/>
              </a:rPr>
              <a:t>, 2012 </a:t>
            </a:r>
          </a:p>
          <a:p>
            <a:pPr algn="just">
              <a:lnSpc>
                <a:spcPct val="150000"/>
              </a:lnSpc>
            </a:pPr>
            <a:r>
              <a:rPr lang="zh-CN" altLang="en-US" sz="2800" dirty="0">
                <a:latin typeface="+mn-ea"/>
              </a:rPr>
              <a:t> 李航</a:t>
            </a:r>
            <a:r>
              <a:rPr lang="en-US" altLang="zh-CN" sz="2800" dirty="0">
                <a:latin typeface="+mn-ea"/>
              </a:rPr>
              <a:t>. </a:t>
            </a:r>
            <a:r>
              <a:rPr lang="zh-CN" altLang="en-US" sz="2800" b="1" dirty="0">
                <a:solidFill>
                  <a:schemeClr val="accent1"/>
                </a:solidFill>
                <a:latin typeface="+mn-ea"/>
              </a:rPr>
              <a:t>统计学习方法</a:t>
            </a:r>
            <a:r>
              <a:rPr lang="en-US" altLang="zh-CN" sz="2800" dirty="0">
                <a:latin typeface="+mn-ea"/>
              </a:rPr>
              <a:t>. </a:t>
            </a:r>
            <a:r>
              <a:rPr lang="zh-CN" altLang="en-US" sz="2800" dirty="0">
                <a:latin typeface="+mn-ea"/>
              </a:rPr>
              <a:t>清华大学出版社</a:t>
            </a:r>
            <a:endParaRPr lang="en-US" altLang="zh-CN" sz="2800" dirty="0">
              <a:latin typeface="+mn-ea"/>
            </a:endParaRPr>
          </a:p>
        </p:txBody>
      </p:sp>
    </p:spTree>
    <p:extLst>
      <p:ext uri="{BB962C8B-B14F-4D97-AF65-F5344CB8AC3E}">
        <p14:creationId xmlns:p14="http://schemas.microsoft.com/office/powerpoint/2010/main" val="178774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1026"/>
                                        </p:tgtEl>
                                        <p:attrNameLst>
                                          <p:attrName>style.visibility</p:attrName>
                                        </p:attrNameLst>
                                      </p:cBhvr>
                                      <p:to>
                                        <p:strVal val="visible"/>
                                      </p:to>
                                    </p:set>
                                    <p:animEffect transition="in" filter="blinds(horizontal)">
                                      <p:cBhvr>
                                        <p:cTn id="21" dur="500"/>
                                        <p:tgtEl>
                                          <p:spTgt spid="1026"/>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linds(horizontal)">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853745" y="1090725"/>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食</a:t>
            </a:r>
            <a:r>
              <a:rPr lang="en-US" altLang="zh-CN" sz="3200" spc="-10" dirty="0">
                <a:latin typeface="+mn-ea"/>
              </a:rPr>
              <a:t>【 </a:t>
            </a:r>
            <a:r>
              <a:rPr lang="en-US" altLang="zh-CN" sz="3200" spc="-10" dirty="0" err="1">
                <a:latin typeface="+mn-ea"/>
              </a:rPr>
              <a:t>Sadilek</a:t>
            </a:r>
            <a:r>
              <a:rPr lang="zh-CN" altLang="en-US" sz="3200" spc="-10" dirty="0">
                <a:latin typeface="+mn-ea"/>
              </a:rPr>
              <a:t> </a:t>
            </a:r>
            <a:r>
              <a:rPr lang="en-US" altLang="zh-CN" sz="3200" spc="-10" dirty="0">
                <a:latin typeface="+mn-ea"/>
              </a:rPr>
              <a:t>et</a:t>
            </a:r>
            <a:r>
              <a:rPr lang="zh-CN" altLang="en-US" sz="3200" spc="-10" dirty="0">
                <a:latin typeface="+mn-ea"/>
              </a:rPr>
              <a:t> </a:t>
            </a:r>
            <a:r>
              <a:rPr lang="en-US" altLang="zh-CN" sz="3200" spc="-10" dirty="0">
                <a:latin typeface="+mn-ea"/>
              </a:rPr>
              <a:t>al. 2013】</a:t>
            </a:r>
          </a:p>
        </p:txBody>
      </p:sp>
      <p:sp>
        <p:nvSpPr>
          <p:cNvPr id="6" name="文本框 119">
            <a:extLst>
              <a:ext uri="{FF2B5EF4-FFF2-40B4-BE49-F238E27FC236}">
                <a16:creationId xmlns:a16="http://schemas.microsoft.com/office/drawing/2014/main" id="{546F901E-F743-A841-A20E-B59AC80C4381}"/>
              </a:ext>
            </a:extLst>
          </p:cNvPr>
          <p:cNvSpPr txBox="1"/>
          <p:nvPr/>
        </p:nvSpPr>
        <p:spPr>
          <a:xfrm>
            <a:off x="566961" y="5411652"/>
            <a:ext cx="11288098" cy="941155"/>
          </a:xfrm>
          <a:prstGeom prst="rect">
            <a:avLst/>
          </a:prstGeom>
          <a:noFill/>
        </p:spPr>
        <p:txBody>
          <a:bodyPr wrap="square" rtlCol="0">
            <a:spAutoFit/>
          </a:bodyPr>
          <a:lstStyle/>
          <a:p>
            <a:pPr>
              <a:lnSpc>
                <a:spcPct val="120000"/>
              </a:lnSpc>
            </a:pPr>
            <a:r>
              <a:rPr lang="en-US" altLang="zh-CN" sz="2400" spc="-10" dirty="0">
                <a:latin typeface="+mn-ea"/>
              </a:rPr>
              <a:t>Adam </a:t>
            </a:r>
            <a:r>
              <a:rPr lang="en-US" altLang="zh-CN" sz="2400" spc="-10" dirty="0" err="1">
                <a:latin typeface="+mn-ea"/>
              </a:rPr>
              <a:t>Sadilek</a:t>
            </a:r>
            <a:r>
              <a:rPr lang="zh-CN" altLang="en-US" sz="2400" spc="-10" dirty="0">
                <a:latin typeface="+mn-ea"/>
              </a:rPr>
              <a:t> </a:t>
            </a:r>
            <a:r>
              <a:rPr lang="en-US" altLang="zh-CN" sz="2400" spc="-10" dirty="0">
                <a:latin typeface="+mn-ea"/>
              </a:rPr>
              <a:t>et</a:t>
            </a:r>
            <a:r>
              <a:rPr lang="zh-CN" altLang="en-US" sz="2400" spc="-10" dirty="0">
                <a:latin typeface="+mn-ea"/>
              </a:rPr>
              <a:t> </a:t>
            </a:r>
            <a:r>
              <a:rPr lang="en-US" altLang="zh-CN" sz="2400" spc="-10" dirty="0">
                <a:latin typeface="+mn-ea"/>
              </a:rPr>
              <a:t>al. </a:t>
            </a:r>
            <a:r>
              <a:rPr lang="en-US" altLang="zh-CN" sz="2400" b="1" spc="-10" dirty="0" err="1">
                <a:solidFill>
                  <a:schemeClr val="accent1"/>
                </a:solidFill>
                <a:latin typeface="+mn-ea"/>
              </a:rPr>
              <a:t>nEmesis</a:t>
            </a:r>
            <a:r>
              <a:rPr lang="en-US" altLang="zh-CN" sz="2400" b="1" spc="-10" dirty="0">
                <a:solidFill>
                  <a:schemeClr val="accent1"/>
                </a:solidFill>
                <a:latin typeface="+mn-ea"/>
              </a:rPr>
              <a:t>: Which Restaurants Should You Avoid Today? </a:t>
            </a:r>
            <a:r>
              <a:rPr lang="en-US" altLang="zh-CN" sz="2400" i="1" spc="-10" dirty="0">
                <a:latin typeface="+mn-ea"/>
              </a:rPr>
              <a:t>First AAAI Conference on Human Computation and Crowdsourcing</a:t>
            </a:r>
            <a:r>
              <a:rPr lang="en-US" altLang="zh-CN" sz="2400" spc="-10" dirty="0">
                <a:latin typeface="+mn-ea"/>
              </a:rPr>
              <a:t>, 2013 </a:t>
            </a:r>
          </a:p>
        </p:txBody>
      </p:sp>
      <p:sp>
        <p:nvSpPr>
          <p:cNvPr id="8" name="文本框 119">
            <a:extLst>
              <a:ext uri="{FF2B5EF4-FFF2-40B4-BE49-F238E27FC236}">
                <a16:creationId xmlns:a16="http://schemas.microsoft.com/office/drawing/2014/main" id="{53DA7DEC-4AAB-7049-BE8B-CE2DBF9DF349}"/>
              </a:ext>
            </a:extLst>
          </p:cNvPr>
          <p:cNvSpPr txBox="1"/>
          <p:nvPr/>
        </p:nvSpPr>
        <p:spPr>
          <a:xfrm>
            <a:off x="566961" y="1834477"/>
            <a:ext cx="7410580"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r>
              <a:rPr lang="zh-CN" altLang="en-US" sz="3200" spc="-10" dirty="0">
                <a:latin typeface="+mn-ea"/>
              </a:rPr>
              <a:t>外出就餐，怎么避免食物中毒？</a:t>
            </a:r>
            <a:endParaRPr lang="en-US" altLang="zh-CN" sz="3200" spc="-10" dirty="0">
              <a:latin typeface="+mn-ea"/>
            </a:endParaRPr>
          </a:p>
        </p:txBody>
      </p:sp>
      <p:sp>
        <p:nvSpPr>
          <p:cNvPr id="9" name="文本框 119">
            <a:extLst>
              <a:ext uri="{FF2B5EF4-FFF2-40B4-BE49-F238E27FC236}">
                <a16:creationId xmlns:a16="http://schemas.microsoft.com/office/drawing/2014/main" id="{F96C4215-06DC-7F48-B7C1-F90282138B17}"/>
              </a:ext>
            </a:extLst>
          </p:cNvPr>
          <p:cNvSpPr txBox="1"/>
          <p:nvPr/>
        </p:nvSpPr>
        <p:spPr>
          <a:xfrm>
            <a:off x="566961" y="2629652"/>
            <a:ext cx="10484509"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数据</a:t>
            </a:r>
            <a:r>
              <a:rPr lang="zh-CN" altLang="en-US" sz="3200" spc="-10" dirty="0">
                <a:solidFill>
                  <a:schemeClr val="accent1">
                    <a:lumMod val="75000"/>
                  </a:schemeClr>
                </a:solidFill>
                <a:latin typeface="+mn-ea"/>
              </a:rPr>
              <a:t>：</a:t>
            </a:r>
            <a:r>
              <a:rPr lang="en-US" altLang="zh-CN" sz="3200" spc="-10" dirty="0">
                <a:latin typeface="+mn-ea"/>
              </a:rPr>
              <a:t>Twitter</a:t>
            </a:r>
            <a:r>
              <a:rPr lang="zh-CN" altLang="en-US" sz="3200" spc="-10" dirty="0">
                <a:latin typeface="+mn-ea"/>
              </a:rPr>
              <a:t>消息</a:t>
            </a:r>
            <a:r>
              <a:rPr lang="en-US" altLang="zh-CN" sz="3200" spc="-10" dirty="0">
                <a:latin typeface="+mn-ea"/>
              </a:rPr>
              <a:t>+</a:t>
            </a:r>
            <a:r>
              <a:rPr lang="zh-CN" altLang="en-US" sz="3200" spc="-10" dirty="0">
                <a:latin typeface="+mn-ea"/>
              </a:rPr>
              <a:t>位置信息</a:t>
            </a:r>
            <a:endParaRPr lang="en-US" altLang="zh-CN" sz="3200" spc="-10" dirty="0">
              <a:latin typeface="+mn-ea"/>
            </a:endParaRPr>
          </a:p>
        </p:txBody>
      </p:sp>
      <p:sp>
        <p:nvSpPr>
          <p:cNvPr id="10" name="文本框 119">
            <a:extLst>
              <a:ext uri="{FF2B5EF4-FFF2-40B4-BE49-F238E27FC236}">
                <a16:creationId xmlns:a16="http://schemas.microsoft.com/office/drawing/2014/main" id="{5A945443-DC17-A246-B051-CF6B95079F93}"/>
              </a:ext>
            </a:extLst>
          </p:cNvPr>
          <p:cNvSpPr txBox="1"/>
          <p:nvPr/>
        </p:nvSpPr>
        <p:spPr>
          <a:xfrm>
            <a:off x="566961" y="3429000"/>
            <a:ext cx="7060755" cy="1224118"/>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r>
              <a:rPr lang="zh-CN" altLang="en-US" sz="3200" spc="-10" dirty="0">
                <a:latin typeface="+mn-ea"/>
              </a:rPr>
              <a:t>实时预测某餐馆发生食物中毒的概率</a:t>
            </a:r>
            <a:endParaRPr lang="en-US" altLang="zh-CN" sz="3200" spc="-10" dirty="0">
              <a:latin typeface="+mn-ea"/>
            </a:endParaRPr>
          </a:p>
        </p:txBody>
      </p:sp>
      <p:pic>
        <p:nvPicPr>
          <p:cNvPr id="2" name="Picture 1">
            <a:extLst>
              <a:ext uri="{FF2B5EF4-FFF2-40B4-BE49-F238E27FC236}">
                <a16:creationId xmlns:a16="http://schemas.microsoft.com/office/drawing/2014/main" id="{0AF11B7F-71EC-E84A-9260-F506E4134836}"/>
              </a:ext>
            </a:extLst>
          </p:cNvPr>
          <p:cNvPicPr>
            <a:picLocks noChangeAspect="1"/>
          </p:cNvPicPr>
          <p:nvPr/>
        </p:nvPicPr>
        <p:blipFill rotWithShape="1">
          <a:blip r:embed="rId3"/>
          <a:srcRect l="10175"/>
          <a:stretch/>
        </p:blipFill>
        <p:spPr>
          <a:xfrm>
            <a:off x="7780161" y="1459420"/>
            <a:ext cx="4074898" cy="2522305"/>
          </a:xfrm>
          <a:prstGeom prst="rect">
            <a:avLst/>
          </a:prstGeom>
        </p:spPr>
      </p:pic>
      <p:sp>
        <p:nvSpPr>
          <p:cNvPr id="12" name="文本框 119">
            <a:extLst>
              <a:ext uri="{FF2B5EF4-FFF2-40B4-BE49-F238E27FC236}">
                <a16:creationId xmlns:a16="http://schemas.microsoft.com/office/drawing/2014/main" id="{07532C41-F7D7-704B-A06E-8AE2348A40C6}"/>
              </a:ext>
            </a:extLst>
          </p:cNvPr>
          <p:cNvSpPr txBox="1"/>
          <p:nvPr/>
        </p:nvSpPr>
        <p:spPr>
          <a:xfrm>
            <a:off x="566961" y="4702419"/>
            <a:ext cx="7060755"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方法：</a:t>
            </a:r>
            <a:r>
              <a:rPr lang="en-US" altLang="zh-CN" sz="3200" spc="-10" dirty="0">
                <a:latin typeface="+mn-ea"/>
              </a:rPr>
              <a:t>SVM+</a:t>
            </a:r>
            <a:r>
              <a:rPr lang="zh-CN" altLang="en-US" sz="3200" spc="-10" dirty="0">
                <a:latin typeface="+mn-ea"/>
              </a:rPr>
              <a:t>主动学习</a:t>
            </a:r>
            <a:endParaRPr lang="en-US" altLang="zh-CN" sz="3200" spc="-10" dirty="0">
              <a:latin typeface="+mn-ea"/>
            </a:endParaRPr>
          </a:p>
        </p:txBody>
      </p:sp>
      <p:sp>
        <p:nvSpPr>
          <p:cNvPr id="13" name="文本框 119">
            <a:extLst>
              <a:ext uri="{FF2B5EF4-FFF2-40B4-BE49-F238E27FC236}">
                <a16:creationId xmlns:a16="http://schemas.microsoft.com/office/drawing/2014/main" id="{0139CD0E-1DD5-5E40-8B4F-C78D3DC7BFD7}"/>
              </a:ext>
            </a:extLst>
          </p:cNvPr>
          <p:cNvSpPr txBox="1"/>
          <p:nvPr/>
        </p:nvSpPr>
        <p:spPr>
          <a:xfrm>
            <a:off x="7760519" y="4099487"/>
            <a:ext cx="4340507" cy="1168974"/>
          </a:xfrm>
          <a:prstGeom prst="rect">
            <a:avLst/>
          </a:prstGeom>
          <a:noFill/>
        </p:spPr>
        <p:txBody>
          <a:bodyPr wrap="square" rtlCol="0">
            <a:spAutoFit/>
          </a:bodyPr>
          <a:lstStyle/>
          <a:p>
            <a:pPr>
              <a:lnSpc>
                <a:spcPct val="120000"/>
              </a:lnSpc>
            </a:pPr>
            <a:r>
              <a:rPr lang="zh-CN" altLang="en-US" sz="2000" spc="-10" dirty="0">
                <a:solidFill>
                  <a:srgbClr val="7030A0"/>
                </a:solidFill>
                <a:latin typeface="+mn-ea"/>
              </a:rPr>
              <a:t>       纽约某街区餐馆发生</a:t>
            </a:r>
            <a:r>
              <a:rPr lang="zh-CN" altLang="en-CN" sz="2000" spc="-10" dirty="0">
                <a:solidFill>
                  <a:srgbClr val="7030A0"/>
                </a:solidFill>
                <a:latin typeface="+mn-ea"/>
              </a:rPr>
              <a:t>事物</a:t>
            </a:r>
            <a:r>
              <a:rPr lang="zh-CN" altLang="en-US" sz="2000" spc="-10" dirty="0">
                <a:solidFill>
                  <a:srgbClr val="7030A0"/>
                </a:solidFill>
                <a:latin typeface="+mn-ea"/>
              </a:rPr>
              <a:t>中毒的概率分布图，绿色表示发生概率低，红色表示发生概率高</a:t>
            </a:r>
            <a:endParaRPr lang="en-US" altLang="zh-CN" sz="2000" spc="-10" dirty="0">
              <a:solidFill>
                <a:srgbClr val="7030A0"/>
              </a:solidFill>
              <a:latin typeface="+mn-ea"/>
            </a:endParaRPr>
          </a:p>
        </p:txBody>
      </p:sp>
    </p:spTree>
    <p:extLst>
      <p:ext uri="{BB962C8B-B14F-4D97-AF65-F5344CB8AC3E}">
        <p14:creationId xmlns:p14="http://schemas.microsoft.com/office/powerpoint/2010/main" val="982478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637583" y="997277"/>
            <a:ext cx="11643156"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住</a:t>
            </a:r>
            <a:r>
              <a:rPr lang="en-US" altLang="zh-CN" sz="3200" spc="-10" dirty="0">
                <a:latin typeface="+mn-ea"/>
              </a:rPr>
              <a:t>【Park</a:t>
            </a:r>
            <a:r>
              <a:rPr lang="zh-CN" altLang="en-US" sz="3200" spc="-10" dirty="0">
                <a:latin typeface="+mn-ea"/>
              </a:rPr>
              <a:t> </a:t>
            </a:r>
            <a:r>
              <a:rPr lang="en-US" altLang="zh-CN" sz="3200" spc="-10" dirty="0">
                <a:latin typeface="+mn-ea"/>
              </a:rPr>
              <a:t>et al. </a:t>
            </a:r>
            <a:r>
              <a:rPr lang="en-US" altLang="zh-CN" sz="3200" i="1" spc="-10" dirty="0">
                <a:latin typeface="+mn-ea"/>
              </a:rPr>
              <a:t>Expert Systems with Applications</a:t>
            </a:r>
            <a:r>
              <a:rPr lang="en-US" altLang="zh-CN" sz="3200" spc="-10" dirty="0">
                <a:latin typeface="+mn-ea"/>
              </a:rPr>
              <a:t>, 2015】</a:t>
            </a:r>
          </a:p>
        </p:txBody>
      </p:sp>
      <p:sp>
        <p:nvSpPr>
          <p:cNvPr id="6" name="文本框 119">
            <a:extLst>
              <a:ext uri="{FF2B5EF4-FFF2-40B4-BE49-F238E27FC236}">
                <a16:creationId xmlns:a16="http://schemas.microsoft.com/office/drawing/2014/main" id="{4BE9BF28-A29F-4F44-80AD-916C6BE26F22}"/>
              </a:ext>
            </a:extLst>
          </p:cNvPr>
          <p:cNvSpPr txBox="1"/>
          <p:nvPr/>
        </p:nvSpPr>
        <p:spPr>
          <a:xfrm>
            <a:off x="566960" y="1822498"/>
            <a:ext cx="7410580"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r>
              <a:rPr lang="zh-CN" altLang="en-US" sz="3200" spc="-10" dirty="0">
                <a:latin typeface="+mn-ea"/>
              </a:rPr>
              <a:t>什么时候买房比较明智？</a:t>
            </a:r>
            <a:endParaRPr lang="en-US" altLang="zh-CN" sz="3200" spc="-10" dirty="0">
              <a:latin typeface="+mn-ea"/>
            </a:endParaRPr>
          </a:p>
        </p:txBody>
      </p:sp>
      <p:sp>
        <p:nvSpPr>
          <p:cNvPr id="7" name="文本框 119">
            <a:extLst>
              <a:ext uri="{FF2B5EF4-FFF2-40B4-BE49-F238E27FC236}">
                <a16:creationId xmlns:a16="http://schemas.microsoft.com/office/drawing/2014/main" id="{15982896-00AD-2E45-A6C2-0BE891F9C4F0}"/>
              </a:ext>
            </a:extLst>
          </p:cNvPr>
          <p:cNvSpPr txBox="1"/>
          <p:nvPr/>
        </p:nvSpPr>
        <p:spPr>
          <a:xfrm>
            <a:off x="566960" y="4539606"/>
            <a:ext cx="11058079"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r>
              <a:rPr lang="zh-CN" altLang="en-US" sz="3200" spc="-10" dirty="0">
                <a:latin typeface="+mn-ea"/>
              </a:rPr>
              <a:t>预测房屋收盘价格的高低，帮助房产购买者做决策</a:t>
            </a:r>
            <a:endParaRPr lang="en-US" altLang="zh-CN" sz="3200" spc="-10" dirty="0">
              <a:latin typeface="+mn-ea"/>
            </a:endParaRPr>
          </a:p>
        </p:txBody>
      </p:sp>
      <p:sp>
        <p:nvSpPr>
          <p:cNvPr id="8" name="文本框 119">
            <a:extLst>
              <a:ext uri="{FF2B5EF4-FFF2-40B4-BE49-F238E27FC236}">
                <a16:creationId xmlns:a16="http://schemas.microsoft.com/office/drawing/2014/main" id="{3796D2FC-CC44-FA43-843B-B342AE233D7C}"/>
              </a:ext>
            </a:extLst>
          </p:cNvPr>
          <p:cNvSpPr txBox="1"/>
          <p:nvPr/>
        </p:nvSpPr>
        <p:spPr>
          <a:xfrm>
            <a:off x="566960" y="5319132"/>
            <a:ext cx="8658063"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方法：</a:t>
            </a:r>
            <a:r>
              <a:rPr lang="zh-CN" altLang="en-CN" sz="3200" spc="-10" dirty="0">
                <a:latin typeface="+mn-ea"/>
              </a:rPr>
              <a:t>决策树</a:t>
            </a:r>
            <a:r>
              <a:rPr lang="zh-CN" altLang="en-US" sz="3200" spc="-10" dirty="0">
                <a:latin typeface="+mn-ea"/>
              </a:rPr>
              <a:t>算法，朴素贝叶斯、集成学习等</a:t>
            </a:r>
            <a:endParaRPr lang="en-US" altLang="zh-CN" sz="3200" spc="-10" dirty="0">
              <a:latin typeface="+mn-ea"/>
            </a:endParaRPr>
          </a:p>
        </p:txBody>
      </p:sp>
      <p:sp>
        <p:nvSpPr>
          <p:cNvPr id="9" name="文本框 119">
            <a:extLst>
              <a:ext uri="{FF2B5EF4-FFF2-40B4-BE49-F238E27FC236}">
                <a16:creationId xmlns:a16="http://schemas.microsoft.com/office/drawing/2014/main" id="{7AD8E0F2-57B4-224A-B6F6-34D1F157EA86}"/>
              </a:ext>
            </a:extLst>
          </p:cNvPr>
          <p:cNvSpPr txBox="1"/>
          <p:nvPr/>
        </p:nvSpPr>
        <p:spPr>
          <a:xfrm>
            <a:off x="566960" y="2578218"/>
            <a:ext cx="6852413" cy="1815049"/>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数据</a:t>
            </a:r>
            <a:r>
              <a:rPr lang="zh-CN" altLang="en-US" sz="3200" spc="-10" dirty="0">
                <a:solidFill>
                  <a:schemeClr val="accent1">
                    <a:lumMod val="75000"/>
                  </a:schemeClr>
                </a:solidFill>
                <a:latin typeface="+mn-ea"/>
              </a:rPr>
              <a:t>：</a:t>
            </a:r>
            <a:r>
              <a:rPr lang="zh-CN" altLang="en-US" sz="3200" spc="-10" dirty="0">
                <a:latin typeface="+mn-ea"/>
              </a:rPr>
              <a:t>弗吉尼亚州的</a:t>
            </a:r>
            <a:r>
              <a:rPr lang="en-US" altLang="zh-CN" sz="3200" spc="-10" dirty="0">
                <a:latin typeface="+mn-ea"/>
              </a:rPr>
              <a:t>15,135</a:t>
            </a:r>
            <a:r>
              <a:rPr lang="zh-CN" altLang="en-US" sz="3200" spc="-10" dirty="0">
                <a:latin typeface="+mn-ea"/>
              </a:rPr>
              <a:t>条历史房价交易记录（上市价格和收盘价格）</a:t>
            </a:r>
            <a:r>
              <a:rPr lang="en-US" altLang="zh-CN" sz="3200" spc="-10" dirty="0">
                <a:latin typeface="+mn-ea"/>
              </a:rPr>
              <a:t>+</a:t>
            </a:r>
            <a:r>
              <a:rPr lang="zh-CN" altLang="en-US" sz="3200" spc="-10" dirty="0">
                <a:latin typeface="+mn-ea"/>
              </a:rPr>
              <a:t>周边学校评分数据</a:t>
            </a:r>
            <a:endParaRPr lang="en-US" altLang="zh-CN" sz="3200" spc="-10" dirty="0">
              <a:latin typeface="+mn-ea"/>
            </a:endParaRPr>
          </a:p>
        </p:txBody>
      </p:sp>
      <p:pic>
        <p:nvPicPr>
          <p:cNvPr id="11266" name="Picture 2" descr="Prediction of House Price with Python">
            <a:extLst>
              <a:ext uri="{FF2B5EF4-FFF2-40B4-BE49-F238E27FC236}">
                <a16:creationId xmlns:a16="http://schemas.microsoft.com/office/drawing/2014/main" id="{8FC3B39A-E1AB-FF46-A766-3B163A2DC4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4457" y="1987419"/>
            <a:ext cx="4160582" cy="2307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619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566960" y="1104282"/>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行</a:t>
            </a:r>
            <a:r>
              <a:rPr lang="en-US" altLang="zh-CN" sz="3200" spc="-10" dirty="0">
                <a:latin typeface="+mn-ea"/>
              </a:rPr>
              <a:t>【Elise van der Pol</a:t>
            </a:r>
            <a:r>
              <a:rPr lang="zh-CN" altLang="en-US" sz="3200" spc="-10" dirty="0">
                <a:latin typeface="+mn-ea"/>
              </a:rPr>
              <a:t> </a:t>
            </a:r>
            <a:r>
              <a:rPr lang="en-US" altLang="zh-CN" sz="3200" spc="-10" dirty="0">
                <a:latin typeface="+mn-ea"/>
              </a:rPr>
              <a:t>et al. </a:t>
            </a:r>
            <a:r>
              <a:rPr lang="en-US" altLang="zh-CN" sz="3200" i="1" spc="-10" dirty="0">
                <a:latin typeface="+mn-ea"/>
              </a:rPr>
              <a:t>NIPS</a:t>
            </a:r>
            <a:r>
              <a:rPr lang="en-US" altLang="zh-CN" sz="3200" spc="-10" dirty="0">
                <a:latin typeface="+mn-ea"/>
              </a:rPr>
              <a:t>, 2016】</a:t>
            </a:r>
          </a:p>
        </p:txBody>
      </p:sp>
      <p:sp>
        <p:nvSpPr>
          <p:cNvPr id="6" name="文本框 119">
            <a:extLst>
              <a:ext uri="{FF2B5EF4-FFF2-40B4-BE49-F238E27FC236}">
                <a16:creationId xmlns:a16="http://schemas.microsoft.com/office/drawing/2014/main" id="{40F1B546-8D61-CE4A-AA07-CAFF3E2F0241}"/>
              </a:ext>
            </a:extLst>
          </p:cNvPr>
          <p:cNvSpPr txBox="1"/>
          <p:nvPr/>
        </p:nvSpPr>
        <p:spPr>
          <a:xfrm>
            <a:off x="566961" y="1973375"/>
            <a:ext cx="9005302"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r>
              <a:rPr lang="zh-CN" altLang="en-US" sz="3200" spc="-10" dirty="0">
                <a:latin typeface="+mn-ea"/>
              </a:rPr>
              <a:t>如何减少交通拥堵？</a:t>
            </a:r>
            <a:endParaRPr lang="en-US" altLang="zh-CN" sz="3200" spc="-10" dirty="0">
              <a:latin typeface="+mn-ea"/>
            </a:endParaRPr>
          </a:p>
        </p:txBody>
      </p:sp>
      <p:sp>
        <p:nvSpPr>
          <p:cNvPr id="7" name="文本框 119">
            <a:extLst>
              <a:ext uri="{FF2B5EF4-FFF2-40B4-BE49-F238E27FC236}">
                <a16:creationId xmlns:a16="http://schemas.microsoft.com/office/drawing/2014/main" id="{7668760E-5B14-5944-9F10-50927FC6B54D}"/>
              </a:ext>
            </a:extLst>
          </p:cNvPr>
          <p:cNvSpPr txBox="1"/>
          <p:nvPr/>
        </p:nvSpPr>
        <p:spPr>
          <a:xfrm>
            <a:off x="566962" y="3567898"/>
            <a:ext cx="8218224" cy="1224118"/>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r>
              <a:rPr lang="zh-CN" altLang="en-US" sz="3200" spc="-10" dirty="0">
                <a:latin typeface="+mn-ea"/>
              </a:rPr>
              <a:t>通过交通流实时控制不同方向红绿灯时长来减少交通堵塞</a:t>
            </a:r>
            <a:endParaRPr lang="en-US" altLang="zh-CN" sz="3200" spc="-10" dirty="0">
              <a:latin typeface="+mn-ea"/>
            </a:endParaRPr>
          </a:p>
        </p:txBody>
      </p:sp>
      <p:sp>
        <p:nvSpPr>
          <p:cNvPr id="8" name="文本框 119">
            <a:extLst>
              <a:ext uri="{FF2B5EF4-FFF2-40B4-BE49-F238E27FC236}">
                <a16:creationId xmlns:a16="http://schemas.microsoft.com/office/drawing/2014/main" id="{E91BC472-E54C-714F-BA03-4BD0AFBA8A9E}"/>
              </a:ext>
            </a:extLst>
          </p:cNvPr>
          <p:cNvSpPr txBox="1"/>
          <p:nvPr/>
        </p:nvSpPr>
        <p:spPr>
          <a:xfrm>
            <a:off x="566961" y="4958177"/>
            <a:ext cx="7060755"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方法：</a:t>
            </a:r>
            <a:r>
              <a:rPr lang="zh-CN" altLang="en-CN" sz="3200" spc="-10" dirty="0">
                <a:latin typeface="+mn-ea"/>
              </a:rPr>
              <a:t>深度强化</a:t>
            </a:r>
            <a:r>
              <a:rPr lang="zh-CN" altLang="en-US" sz="3200" spc="-10" dirty="0">
                <a:latin typeface="+mn-ea"/>
              </a:rPr>
              <a:t>学习</a:t>
            </a:r>
            <a:endParaRPr lang="en-US" altLang="zh-CN" sz="3200" spc="-10" dirty="0">
              <a:latin typeface="+mn-ea"/>
            </a:endParaRPr>
          </a:p>
        </p:txBody>
      </p:sp>
      <p:sp>
        <p:nvSpPr>
          <p:cNvPr id="9" name="文本框 119">
            <a:extLst>
              <a:ext uri="{FF2B5EF4-FFF2-40B4-BE49-F238E27FC236}">
                <a16:creationId xmlns:a16="http://schemas.microsoft.com/office/drawing/2014/main" id="{FCE76303-6308-8944-A6CA-65992D67B8F8}"/>
              </a:ext>
            </a:extLst>
          </p:cNvPr>
          <p:cNvSpPr txBox="1"/>
          <p:nvPr/>
        </p:nvSpPr>
        <p:spPr>
          <a:xfrm>
            <a:off x="566961" y="2768550"/>
            <a:ext cx="10484509"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数据</a:t>
            </a:r>
            <a:r>
              <a:rPr lang="zh-CN" altLang="en-US" sz="3200" spc="-10" dirty="0">
                <a:solidFill>
                  <a:schemeClr val="accent1">
                    <a:lumMod val="75000"/>
                  </a:schemeClr>
                </a:solidFill>
                <a:latin typeface="+mn-ea"/>
              </a:rPr>
              <a:t>：</a:t>
            </a:r>
            <a:r>
              <a:rPr lang="zh-CN" altLang="en-CN" sz="3200" spc="-10" dirty="0">
                <a:latin typeface="+mn-ea"/>
              </a:rPr>
              <a:t>交通</a:t>
            </a:r>
            <a:r>
              <a:rPr lang="zh-CN" altLang="en-US" sz="3200" spc="-10" dirty="0">
                <a:latin typeface="+mn-ea"/>
              </a:rPr>
              <a:t>仿真平台</a:t>
            </a:r>
            <a:r>
              <a:rPr lang="en-US" altLang="zh-CN" sz="3200" spc="-10" dirty="0">
                <a:latin typeface="+mn-ea"/>
              </a:rPr>
              <a:t>SUMO</a:t>
            </a:r>
            <a:r>
              <a:rPr lang="zh-CN" altLang="en-US" sz="3200" spc="-10" dirty="0">
                <a:latin typeface="+mn-ea"/>
              </a:rPr>
              <a:t>产生的交通流数据</a:t>
            </a:r>
            <a:endParaRPr lang="en-US" altLang="zh-CN" sz="3200" spc="-10" dirty="0">
              <a:latin typeface="+mn-ea"/>
            </a:endParaRPr>
          </a:p>
        </p:txBody>
      </p:sp>
      <p:pic>
        <p:nvPicPr>
          <p:cNvPr id="2" name="Picture 1">
            <a:extLst>
              <a:ext uri="{FF2B5EF4-FFF2-40B4-BE49-F238E27FC236}">
                <a16:creationId xmlns:a16="http://schemas.microsoft.com/office/drawing/2014/main" id="{DB3DCE71-6127-784D-A125-7FE6DDD0778D}"/>
              </a:ext>
            </a:extLst>
          </p:cNvPr>
          <p:cNvPicPr>
            <a:picLocks noChangeAspect="1"/>
          </p:cNvPicPr>
          <p:nvPr/>
        </p:nvPicPr>
        <p:blipFill>
          <a:blip r:embed="rId3"/>
          <a:stretch>
            <a:fillRect/>
          </a:stretch>
        </p:blipFill>
        <p:spPr>
          <a:xfrm>
            <a:off x="8934530" y="1834477"/>
            <a:ext cx="3060700" cy="3657600"/>
          </a:xfrm>
          <a:prstGeom prst="rect">
            <a:avLst/>
          </a:prstGeom>
        </p:spPr>
      </p:pic>
    </p:spTree>
    <p:extLst>
      <p:ext uri="{BB962C8B-B14F-4D97-AF65-F5344CB8AC3E}">
        <p14:creationId xmlns:p14="http://schemas.microsoft.com/office/powerpoint/2010/main" val="362274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853745" y="824507"/>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育</a:t>
            </a:r>
            <a:r>
              <a:rPr lang="en-US" altLang="zh-CN" sz="3200" spc="-10" dirty="0">
                <a:latin typeface="+mn-ea"/>
              </a:rPr>
              <a:t>【</a:t>
            </a:r>
            <a:r>
              <a:rPr lang="zh-CN" altLang="en-US" sz="3200" spc="-10" dirty="0">
                <a:solidFill>
                  <a:srgbClr val="0070C0"/>
                </a:solidFill>
                <a:latin typeface="+mn-ea"/>
              </a:rPr>
              <a:t>田艳青：求学“之”路铿锵行</a:t>
            </a:r>
            <a:r>
              <a:rPr lang="en-US" altLang="zh-CN" sz="3200" spc="-10" dirty="0">
                <a:latin typeface="+mn-ea"/>
              </a:rPr>
              <a:t>】</a:t>
            </a:r>
          </a:p>
        </p:txBody>
      </p:sp>
      <p:sp>
        <p:nvSpPr>
          <p:cNvPr id="6" name="文本框 119">
            <a:extLst>
              <a:ext uri="{FF2B5EF4-FFF2-40B4-BE49-F238E27FC236}">
                <a16:creationId xmlns:a16="http://schemas.microsoft.com/office/drawing/2014/main" id="{F8B98A36-E58B-4342-A149-4AB0582305E2}"/>
              </a:ext>
            </a:extLst>
          </p:cNvPr>
          <p:cNvSpPr txBox="1"/>
          <p:nvPr/>
        </p:nvSpPr>
        <p:spPr>
          <a:xfrm>
            <a:off x="566960" y="1678995"/>
            <a:ext cx="7410580"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r>
              <a:rPr lang="en-US" altLang="zh-CN" sz="3200" spc="-10" dirty="0">
                <a:latin typeface="+mn-ea"/>
              </a:rPr>
              <a:t>AI</a:t>
            </a:r>
            <a:r>
              <a:rPr lang="zh-CN" altLang="en-US" sz="3200" spc="-10" dirty="0">
                <a:latin typeface="+mn-ea"/>
              </a:rPr>
              <a:t>老师如何改变乡村教育？</a:t>
            </a:r>
            <a:endParaRPr lang="en-US" altLang="zh-CN" sz="3200" spc="-10" dirty="0">
              <a:latin typeface="+mn-ea"/>
            </a:endParaRPr>
          </a:p>
        </p:txBody>
      </p:sp>
      <p:sp>
        <p:nvSpPr>
          <p:cNvPr id="7" name="文本框 119">
            <a:extLst>
              <a:ext uri="{FF2B5EF4-FFF2-40B4-BE49-F238E27FC236}">
                <a16:creationId xmlns:a16="http://schemas.microsoft.com/office/drawing/2014/main" id="{F39C2481-E12C-6F42-A1DD-97AE7B49D686}"/>
              </a:ext>
            </a:extLst>
          </p:cNvPr>
          <p:cNvSpPr txBox="1"/>
          <p:nvPr/>
        </p:nvSpPr>
        <p:spPr>
          <a:xfrm>
            <a:off x="666288" y="4566946"/>
            <a:ext cx="7410580" cy="1224118"/>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r>
              <a:rPr lang="zh-CN" altLang="en-US" sz="3200" spc="-10" dirty="0">
                <a:latin typeface="+mn-ea"/>
              </a:rPr>
              <a:t>精准地找到学生的知识薄弱点，展开有针对性的讲解和练习</a:t>
            </a:r>
            <a:endParaRPr lang="en-US" altLang="zh-CN" sz="3200" spc="-10" dirty="0">
              <a:latin typeface="+mn-ea"/>
            </a:endParaRPr>
          </a:p>
        </p:txBody>
      </p:sp>
      <p:sp>
        <p:nvSpPr>
          <p:cNvPr id="9" name="文本框 119">
            <a:extLst>
              <a:ext uri="{FF2B5EF4-FFF2-40B4-BE49-F238E27FC236}">
                <a16:creationId xmlns:a16="http://schemas.microsoft.com/office/drawing/2014/main" id="{43A5C557-AF2D-424E-A083-FAE8D4DB4A5C}"/>
              </a:ext>
            </a:extLst>
          </p:cNvPr>
          <p:cNvSpPr txBox="1"/>
          <p:nvPr/>
        </p:nvSpPr>
        <p:spPr>
          <a:xfrm>
            <a:off x="566960" y="2532039"/>
            <a:ext cx="7410580" cy="1815049"/>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数据</a:t>
            </a:r>
            <a:r>
              <a:rPr lang="zh-CN" altLang="en-US" sz="3200" spc="-10" dirty="0">
                <a:solidFill>
                  <a:schemeClr val="accent1">
                    <a:lumMod val="75000"/>
                  </a:schemeClr>
                </a:solidFill>
                <a:latin typeface="+mn-ea"/>
              </a:rPr>
              <a:t>：</a:t>
            </a:r>
            <a:r>
              <a:rPr lang="zh-CN" altLang="en-US" sz="3200" spc="-10" dirty="0">
                <a:solidFill>
                  <a:schemeClr val="tx1">
                    <a:lumMod val="95000"/>
                    <a:lumOff val="5000"/>
                  </a:schemeClr>
                </a:solidFill>
                <a:latin typeface="+mn-ea"/>
              </a:rPr>
              <a:t>松鼠</a:t>
            </a:r>
            <a:r>
              <a:rPr lang="en-US" altLang="zh-CN" sz="3200" spc="-10" dirty="0">
                <a:solidFill>
                  <a:schemeClr val="tx1">
                    <a:lumMod val="95000"/>
                    <a:lumOff val="5000"/>
                  </a:schemeClr>
                </a:solidFill>
                <a:latin typeface="+mn-ea"/>
              </a:rPr>
              <a:t>AI</a:t>
            </a:r>
            <a:r>
              <a:rPr lang="zh-CN" altLang="en-US" sz="3200" spc="-10" dirty="0">
                <a:solidFill>
                  <a:schemeClr val="tx1">
                    <a:lumMod val="95000"/>
                    <a:lumOff val="5000"/>
                  </a:schemeClr>
                </a:solidFill>
                <a:latin typeface="+mn-ea"/>
              </a:rPr>
              <a:t>的“</a:t>
            </a:r>
            <a:r>
              <a:rPr lang="zh-CN" altLang="en-CN" sz="3200" spc="-10" dirty="0">
                <a:solidFill>
                  <a:schemeClr val="tx1">
                    <a:lumMod val="95000"/>
                    <a:lumOff val="5000"/>
                  </a:schemeClr>
                </a:solidFill>
                <a:latin typeface="+mn-ea"/>
              </a:rPr>
              <a:t>智适用</a:t>
            </a:r>
            <a:r>
              <a:rPr lang="zh-CN" altLang="en-US" sz="3200" spc="-10" dirty="0">
                <a:solidFill>
                  <a:schemeClr val="tx1">
                    <a:lumMod val="95000"/>
                    <a:lumOff val="5000"/>
                  </a:schemeClr>
                </a:solidFill>
                <a:latin typeface="+mn-ea"/>
              </a:rPr>
              <a:t>”教育系统将各知识点拆到了“纳米级”的颗粒度，并形成了密集的知识网络</a:t>
            </a:r>
            <a:endParaRPr lang="en-US" altLang="zh-CN" sz="3200" spc="-10" dirty="0">
              <a:solidFill>
                <a:schemeClr val="tx1">
                  <a:lumMod val="95000"/>
                  <a:lumOff val="5000"/>
                </a:schemeClr>
              </a:solidFill>
              <a:latin typeface="+mn-ea"/>
            </a:endParaRPr>
          </a:p>
        </p:txBody>
      </p:sp>
      <p:pic>
        <p:nvPicPr>
          <p:cNvPr id="13314" name="Picture 2">
            <a:extLst>
              <a:ext uri="{FF2B5EF4-FFF2-40B4-BE49-F238E27FC236}">
                <a16:creationId xmlns:a16="http://schemas.microsoft.com/office/drawing/2014/main" id="{580E5C0B-8305-EB41-BB7E-1AFB461A1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6195" y="1137553"/>
            <a:ext cx="3162059" cy="237154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DF72833B-B5B1-0A4F-A0BC-E4B4D0EB00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6195" y="3755355"/>
            <a:ext cx="3162059" cy="2108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093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linds(horizontal)">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737998" y="946795"/>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FF0000"/>
                </a:solidFill>
                <a:latin typeface="+mn-ea"/>
              </a:rPr>
              <a:t>乐</a:t>
            </a:r>
            <a:endParaRPr lang="en-US" altLang="zh-CN" sz="3200" spc="-10" dirty="0">
              <a:solidFill>
                <a:srgbClr val="FF0000"/>
              </a:solidFill>
              <a:latin typeface="+mn-ea"/>
            </a:endParaRPr>
          </a:p>
        </p:txBody>
      </p:sp>
      <p:sp>
        <p:nvSpPr>
          <p:cNvPr id="6" name="文本框 119">
            <a:extLst>
              <a:ext uri="{FF2B5EF4-FFF2-40B4-BE49-F238E27FC236}">
                <a16:creationId xmlns:a16="http://schemas.microsoft.com/office/drawing/2014/main" id="{DEBB5B2C-425C-0941-A592-CB5969BD2D9C}"/>
              </a:ext>
            </a:extLst>
          </p:cNvPr>
          <p:cNvSpPr txBox="1"/>
          <p:nvPr/>
        </p:nvSpPr>
        <p:spPr>
          <a:xfrm>
            <a:off x="566961" y="1673974"/>
            <a:ext cx="8090902" cy="633187"/>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问题</a:t>
            </a:r>
            <a:r>
              <a:rPr lang="zh-CN" altLang="en-US" sz="3200" spc="-10" dirty="0">
                <a:solidFill>
                  <a:schemeClr val="accent1">
                    <a:lumMod val="75000"/>
                  </a:schemeClr>
                </a:solidFill>
                <a:latin typeface="+mn-ea"/>
              </a:rPr>
              <a:t>：</a:t>
            </a:r>
            <a:r>
              <a:rPr lang="zh-CN" altLang="en-US" sz="3200" spc="-10" dirty="0">
                <a:latin typeface="+mn-ea"/>
              </a:rPr>
              <a:t>某新上映的电影值得我们去观看吗？</a:t>
            </a:r>
            <a:endParaRPr lang="en-US" altLang="zh-CN" sz="3200" spc="-10" dirty="0">
              <a:latin typeface="+mn-ea"/>
            </a:endParaRPr>
          </a:p>
        </p:txBody>
      </p:sp>
      <p:sp>
        <p:nvSpPr>
          <p:cNvPr id="7" name="文本框 119">
            <a:extLst>
              <a:ext uri="{FF2B5EF4-FFF2-40B4-BE49-F238E27FC236}">
                <a16:creationId xmlns:a16="http://schemas.microsoft.com/office/drawing/2014/main" id="{A51DBE1B-4B1B-D94E-94D6-71E25B122F3B}"/>
              </a:ext>
            </a:extLst>
          </p:cNvPr>
          <p:cNvSpPr txBox="1"/>
          <p:nvPr/>
        </p:nvSpPr>
        <p:spPr>
          <a:xfrm>
            <a:off x="566961" y="3805209"/>
            <a:ext cx="7060755"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技能：</a:t>
            </a:r>
            <a:r>
              <a:rPr lang="zh-CN" altLang="en-US" sz="3200" spc="-10" dirty="0">
                <a:latin typeface="+mn-ea"/>
              </a:rPr>
              <a:t>预测用户对电影的评分</a:t>
            </a:r>
            <a:endParaRPr lang="en-US" altLang="zh-CN" sz="3200" spc="-10" dirty="0">
              <a:latin typeface="+mn-ea"/>
            </a:endParaRPr>
          </a:p>
        </p:txBody>
      </p:sp>
      <p:sp>
        <p:nvSpPr>
          <p:cNvPr id="9" name="文本框 119">
            <a:extLst>
              <a:ext uri="{FF2B5EF4-FFF2-40B4-BE49-F238E27FC236}">
                <a16:creationId xmlns:a16="http://schemas.microsoft.com/office/drawing/2014/main" id="{C85E0568-32F9-4E41-A28A-1CCA32D3BDAB}"/>
              </a:ext>
            </a:extLst>
          </p:cNvPr>
          <p:cNvSpPr txBox="1"/>
          <p:nvPr/>
        </p:nvSpPr>
        <p:spPr>
          <a:xfrm>
            <a:off x="566961" y="2489092"/>
            <a:ext cx="10984573" cy="1224118"/>
          </a:xfrm>
          <a:prstGeom prst="rect">
            <a:avLst/>
          </a:prstGeom>
          <a:noFill/>
        </p:spPr>
        <p:txBody>
          <a:bodyPr wrap="square" rtlCol="0">
            <a:spAutoFit/>
          </a:bodyPr>
          <a:lstStyle/>
          <a:p>
            <a:pPr>
              <a:lnSpc>
                <a:spcPct val="120000"/>
              </a:lnSpc>
            </a:pPr>
            <a:r>
              <a:rPr lang="zh-CN" altLang="en-CN" sz="3200" spc="-10" dirty="0">
                <a:solidFill>
                  <a:schemeClr val="accent1">
                    <a:lumMod val="75000"/>
                  </a:schemeClr>
                </a:solidFill>
                <a:latin typeface="+mn-ea"/>
              </a:rPr>
              <a:t>数据</a:t>
            </a:r>
            <a:r>
              <a:rPr lang="zh-CN" altLang="en-US" sz="3200" spc="-10" dirty="0">
                <a:solidFill>
                  <a:schemeClr val="accent1">
                    <a:lumMod val="75000"/>
                  </a:schemeClr>
                </a:solidFill>
                <a:latin typeface="+mn-ea"/>
              </a:rPr>
              <a:t>：</a:t>
            </a:r>
            <a:r>
              <a:rPr lang="en-CN" altLang="zh-CN" sz="3200" spc="-10" dirty="0">
                <a:latin typeface="+mn-ea"/>
              </a:rPr>
              <a:t>Netflix</a:t>
            </a:r>
            <a:r>
              <a:rPr lang="zh-CN" altLang="en-CN" sz="3200" spc="-10" dirty="0">
                <a:latin typeface="+mn-ea"/>
              </a:rPr>
              <a:t>举办的</a:t>
            </a:r>
            <a:r>
              <a:rPr lang="zh-CN" altLang="en-US" sz="3200" spc="-10" dirty="0">
                <a:latin typeface="+mn-ea"/>
              </a:rPr>
              <a:t>比赛：</a:t>
            </a:r>
            <a:r>
              <a:rPr lang="en-US" altLang="zh-CN" sz="3200" spc="-10" dirty="0">
                <a:latin typeface="+mn-ea"/>
              </a:rPr>
              <a:t>480,189</a:t>
            </a:r>
            <a:r>
              <a:rPr lang="zh-CN" altLang="en-US" sz="3200" spc="-10" dirty="0">
                <a:latin typeface="+mn-ea"/>
              </a:rPr>
              <a:t>个用户对</a:t>
            </a:r>
            <a:r>
              <a:rPr lang="en-US" altLang="zh-CN" sz="3200" spc="-10" dirty="0">
                <a:latin typeface="+mn-ea"/>
              </a:rPr>
              <a:t>17,770</a:t>
            </a:r>
            <a:r>
              <a:rPr lang="zh-CN" altLang="en-US" sz="3200" spc="-10" dirty="0">
                <a:latin typeface="+mn-ea"/>
              </a:rPr>
              <a:t>部电影的</a:t>
            </a:r>
            <a:r>
              <a:rPr lang="en-US" altLang="zh-CN" sz="3200" spc="-10" dirty="0">
                <a:latin typeface="+mn-ea"/>
              </a:rPr>
              <a:t>100,480,507</a:t>
            </a:r>
            <a:r>
              <a:rPr lang="zh-CN" altLang="en-US" sz="3200" spc="-10" dirty="0">
                <a:latin typeface="+mn-ea"/>
              </a:rPr>
              <a:t>条评分记录</a:t>
            </a:r>
            <a:endParaRPr lang="en-US" altLang="zh-CN" sz="3200" spc="-10" dirty="0">
              <a:latin typeface="+mn-ea"/>
            </a:endParaRPr>
          </a:p>
        </p:txBody>
      </p:sp>
      <p:sp>
        <p:nvSpPr>
          <p:cNvPr id="10" name="文本框 119">
            <a:extLst>
              <a:ext uri="{FF2B5EF4-FFF2-40B4-BE49-F238E27FC236}">
                <a16:creationId xmlns:a16="http://schemas.microsoft.com/office/drawing/2014/main" id="{531A1962-721B-5A42-A94D-53FFF572A0C5}"/>
              </a:ext>
            </a:extLst>
          </p:cNvPr>
          <p:cNvSpPr txBox="1"/>
          <p:nvPr/>
        </p:nvSpPr>
        <p:spPr>
          <a:xfrm>
            <a:off x="566960" y="5485088"/>
            <a:ext cx="10497149" cy="633187"/>
          </a:xfrm>
          <a:prstGeom prst="rect">
            <a:avLst/>
          </a:prstGeom>
          <a:noFill/>
        </p:spPr>
        <p:txBody>
          <a:bodyPr wrap="square" rtlCol="0">
            <a:spAutoFit/>
          </a:bodyPr>
          <a:lstStyle/>
          <a:p>
            <a:pPr>
              <a:lnSpc>
                <a:spcPct val="120000"/>
              </a:lnSpc>
            </a:pPr>
            <a:r>
              <a:rPr lang="zh-CN" altLang="en-US" sz="3200" spc="-10" dirty="0">
                <a:solidFill>
                  <a:schemeClr val="accent1">
                    <a:lumMod val="75000"/>
                  </a:schemeClr>
                </a:solidFill>
                <a:latin typeface="+mn-ea"/>
              </a:rPr>
              <a:t>类似的应用：</a:t>
            </a:r>
            <a:r>
              <a:rPr lang="zh-CN" altLang="en-US" sz="3200" spc="-10" dirty="0">
                <a:latin typeface="+mn-ea"/>
              </a:rPr>
              <a:t>预测某用户对音乐的偏好；淘宝商品推荐</a:t>
            </a:r>
            <a:endParaRPr lang="en-US" altLang="zh-CN" sz="3200" spc="-10" dirty="0">
              <a:latin typeface="+mn-ea"/>
            </a:endParaRPr>
          </a:p>
        </p:txBody>
      </p:sp>
      <p:pic>
        <p:nvPicPr>
          <p:cNvPr id="14338" name="Picture 2" descr="Movie Recommendation: Green Book - Heart of Longmont">
            <a:extLst>
              <a:ext uri="{FF2B5EF4-FFF2-40B4-BE49-F238E27FC236}">
                <a16:creationId xmlns:a16="http://schemas.microsoft.com/office/drawing/2014/main" id="{87CFBE7A-7B67-D64A-AC5C-A016A2EB9A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5376" y="3132551"/>
            <a:ext cx="4018734" cy="2260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5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en-US" altLang="zh-CN" sz="4000" dirty="0"/>
              <a:t>4</a:t>
            </a:r>
            <a:r>
              <a:rPr lang="zh-CN" altLang="en-US" sz="4000" dirty="0"/>
              <a:t>、机器学习的应用</a:t>
            </a:r>
          </a:p>
        </p:txBody>
      </p:sp>
      <p:sp>
        <p:nvSpPr>
          <p:cNvPr id="5" name="文本框 119">
            <a:extLst>
              <a:ext uri="{FF2B5EF4-FFF2-40B4-BE49-F238E27FC236}">
                <a16:creationId xmlns:a16="http://schemas.microsoft.com/office/drawing/2014/main" id="{F9260F1B-80EE-FD47-A38C-FCE2E775FA7B}"/>
              </a:ext>
            </a:extLst>
          </p:cNvPr>
          <p:cNvSpPr txBox="1"/>
          <p:nvPr/>
        </p:nvSpPr>
        <p:spPr>
          <a:xfrm>
            <a:off x="997436" y="1712119"/>
            <a:ext cx="10484509"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solidFill>
                  <a:srgbClr val="0070C0"/>
                </a:solidFill>
                <a:latin typeface="+mn-ea"/>
              </a:rPr>
              <a:t>思考与练习：</a:t>
            </a:r>
            <a:r>
              <a:rPr lang="zh-CN" altLang="en-US" sz="3200" spc="-10" dirty="0">
                <a:latin typeface="+mn-ea"/>
              </a:rPr>
              <a:t>你能否举出关于机器学习应用的其他例子？</a:t>
            </a:r>
            <a:endParaRPr lang="en-US" altLang="zh-CN" sz="3200" spc="-10" dirty="0">
              <a:latin typeface="+mn-ea"/>
            </a:endParaRPr>
          </a:p>
        </p:txBody>
      </p:sp>
    </p:spTree>
    <p:extLst>
      <p:ext uri="{BB962C8B-B14F-4D97-AF65-F5344CB8AC3E}">
        <p14:creationId xmlns:p14="http://schemas.microsoft.com/office/powerpoint/2010/main" val="2897075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584262" cy="426497"/>
          </a:xfrm>
        </p:spPr>
        <p:txBody>
          <a:bodyPr/>
          <a:lstStyle/>
          <a:p>
            <a:pPr marL="0" indent="0">
              <a:buNone/>
            </a:pPr>
            <a:r>
              <a:rPr lang="en-US" altLang="zh-CN" sz="4000" dirty="0"/>
              <a:t>5</a:t>
            </a:r>
            <a:r>
              <a:rPr lang="zh-CN" altLang="en-US" sz="4000" dirty="0"/>
              <a:t>、机器学习与其他相关学科</a:t>
            </a:r>
          </a:p>
        </p:txBody>
      </p:sp>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3A9FC213-AC25-6A49-AF8D-61B0382EA81C}"/>
                  </a:ext>
                </a:extLst>
              </p:cNvPr>
              <p:cNvSpPr txBox="1"/>
              <p:nvPr/>
            </p:nvSpPr>
            <p:spPr>
              <a:xfrm>
                <a:off x="279578" y="1265651"/>
                <a:ext cx="12522021" cy="635302"/>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机器学习（</a:t>
                </a:r>
                <a:r>
                  <a:rPr lang="en-US" altLang="zh-CN" sz="3200" spc="-10" dirty="0">
                    <a:solidFill>
                      <a:srgbClr val="FF0000"/>
                    </a:solidFill>
                    <a:latin typeface="+mn-ea"/>
                  </a:rPr>
                  <a:t>ML</a:t>
                </a:r>
                <a:r>
                  <a:rPr lang="zh-CN" altLang="en-US" sz="3200" spc="-10" dirty="0">
                    <a:solidFill>
                      <a:srgbClr val="FF0000"/>
                    </a:solidFill>
                    <a:latin typeface="+mn-ea"/>
                  </a:rPr>
                  <a:t>）</a:t>
                </a:r>
                <a:r>
                  <a:rPr lang="zh-CN" altLang="en-US" sz="3200" spc="-10" dirty="0">
                    <a:latin typeface="+mn-ea"/>
                  </a:rPr>
                  <a:t>：</a:t>
                </a:r>
                <a14:m>
                  <m:oMath xmlns:m="http://schemas.openxmlformats.org/officeDocument/2006/math">
                    <m:r>
                      <a:rPr lang="zh-CN" altLang="en-US" sz="3200" i="1">
                        <a:latin typeface="Cambria Math" panose="02040503050406030204" pitchFamily="18" charset="0"/>
                      </a:rPr>
                      <m:t>使用</m:t>
                    </m:r>
                    <m:r>
                      <a:rPr lang="zh-CN" altLang="en-US" sz="3200" i="1">
                        <a:solidFill>
                          <a:srgbClr val="0070C0"/>
                        </a:solidFill>
                        <a:latin typeface="Cambria Math" panose="02040503050406030204" pitchFamily="18" charset="0"/>
                      </a:rPr>
                      <m:t>数据</m:t>
                    </m:r>
                    <m:r>
                      <a:rPr lang="zh-CN" altLang="en-US" sz="3200" i="1">
                        <a:latin typeface="Cambria Math" panose="02040503050406030204" pitchFamily="18" charset="0"/>
                      </a:rPr>
                      <m:t>来计算假设</m:t>
                    </m:r>
                    <m:r>
                      <a:rPr lang="zh-CN" altLang="en-US" sz="3200" i="1">
                        <a:solidFill>
                          <a:srgbClr val="7030A0"/>
                        </a:solidFill>
                        <a:latin typeface="Cambria Math" panose="02040503050406030204" pitchFamily="18" charset="0"/>
                      </a:rPr>
                      <m:t>𝑔</m:t>
                    </m:r>
                    <m:r>
                      <a:rPr lang="zh-CN" altLang="en-US" sz="3200" i="1">
                        <a:latin typeface="Cambria Math" panose="02040503050406030204" pitchFamily="18" charset="0"/>
                      </a:rPr>
                      <m:t>使它逼近目标函数</m:t>
                    </m:r>
                    <m:r>
                      <a:rPr lang="zh-CN" altLang="en-US" sz="3200" i="1">
                        <a:latin typeface="Cambria Math" panose="02040503050406030204" pitchFamily="18" charset="0"/>
                      </a:rPr>
                      <m:t>𝑓</m:t>
                    </m:r>
                  </m:oMath>
                </a14:m>
                <a:endParaRPr lang="en-CN" sz="3200" dirty="0"/>
              </a:p>
            </p:txBody>
          </p:sp>
        </mc:Choice>
        <mc:Fallback xmlns="">
          <p:sp>
            <p:nvSpPr>
              <p:cNvPr id="6" name="文本框 119">
                <a:extLst>
                  <a:ext uri="{FF2B5EF4-FFF2-40B4-BE49-F238E27FC236}">
                    <a16:creationId xmlns:a16="http://schemas.microsoft.com/office/drawing/2014/main" id="{3A9FC213-AC25-6A49-AF8D-61B0382EA81C}"/>
                  </a:ext>
                </a:extLst>
              </p:cNvPr>
              <p:cNvSpPr txBox="1">
                <a:spLocks noRot="1" noChangeAspect="1" noMove="1" noResize="1" noEditPoints="1" noAdjustHandles="1" noChangeArrowheads="1" noChangeShapeType="1" noTextEdit="1"/>
              </p:cNvSpPr>
              <p:nvPr/>
            </p:nvSpPr>
            <p:spPr>
              <a:xfrm>
                <a:off x="279578" y="1265651"/>
                <a:ext cx="12522021" cy="635302"/>
              </a:xfrm>
              <a:prstGeom prst="rect">
                <a:avLst/>
              </a:prstGeom>
              <a:blipFill>
                <a:blip r:embed="rId3"/>
                <a:stretch>
                  <a:fillRect l="-1114"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4A721C1A-D874-7C44-8407-88DEC5F74B81}"/>
                  </a:ext>
                </a:extLst>
              </p:cNvPr>
              <p:cNvSpPr txBox="1"/>
              <p:nvPr/>
            </p:nvSpPr>
            <p:spPr>
              <a:xfrm>
                <a:off x="279578" y="2139581"/>
                <a:ext cx="11636521" cy="635302"/>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数据挖掘（</a:t>
                </a:r>
                <a:r>
                  <a:rPr lang="en-US" altLang="zh-CN" sz="3200" spc="-10" dirty="0">
                    <a:solidFill>
                      <a:srgbClr val="FF0000"/>
                    </a:solidFill>
                    <a:latin typeface="+mn-ea"/>
                  </a:rPr>
                  <a:t>DM</a:t>
                </a:r>
                <a:r>
                  <a:rPr lang="zh-CN" altLang="en-US" sz="3200" spc="-10" dirty="0">
                    <a:solidFill>
                      <a:srgbClr val="FF0000"/>
                    </a:solidFill>
                    <a:latin typeface="+mn-ea"/>
                  </a:rPr>
                  <a:t>）</a:t>
                </a:r>
                <a:r>
                  <a:rPr lang="zh-CN" altLang="en-US" sz="3200" spc="-10" dirty="0">
                    <a:latin typeface="+mn-ea"/>
                  </a:rPr>
                  <a:t>：</a:t>
                </a:r>
                <a14:m>
                  <m:oMath xmlns:m="http://schemas.openxmlformats.org/officeDocument/2006/math">
                    <m:r>
                      <a:rPr lang="zh-CN" altLang="en-US" sz="3200" i="1">
                        <a:latin typeface="Cambria Math" panose="02040503050406030204" pitchFamily="18" charset="0"/>
                      </a:rPr>
                      <m:t>使用</m:t>
                    </m:r>
                    <m:r>
                      <a:rPr lang="zh-CN" altLang="en-US" sz="3200" i="1" smtClean="0">
                        <a:solidFill>
                          <a:srgbClr val="FF0000"/>
                        </a:solidFill>
                        <a:latin typeface="Cambria Math" panose="02040503050406030204" pitchFamily="18" charset="0"/>
                      </a:rPr>
                      <m:t>大量</m:t>
                    </m:r>
                    <m:r>
                      <a:rPr lang="zh-CN" altLang="en-US" sz="3200" i="1">
                        <a:solidFill>
                          <a:srgbClr val="0070C0"/>
                        </a:solidFill>
                        <a:latin typeface="Cambria Math" panose="02040503050406030204" pitchFamily="18" charset="0"/>
                      </a:rPr>
                      <m:t>数据</m:t>
                    </m:r>
                    <m:r>
                      <a:rPr lang="zh-CN" altLang="en-US" sz="3200" i="1">
                        <a:latin typeface="Cambria Math" panose="02040503050406030204" pitchFamily="18" charset="0"/>
                      </a:rPr>
                      <m:t>来</m:t>
                    </m:r>
                    <m:r>
                      <a:rPr lang="zh-CN" altLang="en-US" sz="3200" i="1" smtClean="0">
                        <a:latin typeface="Cambria Math" panose="02040503050406030204" pitchFamily="18" charset="0"/>
                      </a:rPr>
                      <m:t>寻找</m:t>
                    </m:r>
                    <m:r>
                      <a:rPr lang="zh-CN" altLang="en-US" sz="3200" i="1" smtClean="0">
                        <a:solidFill>
                          <a:srgbClr val="7030A0"/>
                        </a:solidFill>
                        <a:latin typeface="Cambria Math" panose="02040503050406030204" pitchFamily="18" charset="0"/>
                      </a:rPr>
                      <m:t>有趣的</m:t>
                    </m:r>
                    <m:r>
                      <a:rPr lang="zh-CN" altLang="en-US" sz="3200" i="1">
                        <a:solidFill>
                          <a:srgbClr val="7030A0"/>
                        </a:solidFill>
                        <a:latin typeface="Cambria Math" panose="02040503050406030204" pitchFamily="18" charset="0"/>
                      </a:rPr>
                      <m:t>性质</m:t>
                    </m:r>
                  </m:oMath>
                </a14:m>
                <a:endParaRPr lang="en-CN" sz="3200" dirty="0"/>
              </a:p>
            </p:txBody>
          </p:sp>
        </mc:Choice>
        <mc:Fallback xmlns="">
          <p:sp>
            <p:nvSpPr>
              <p:cNvPr id="8" name="文本框 119">
                <a:extLst>
                  <a:ext uri="{FF2B5EF4-FFF2-40B4-BE49-F238E27FC236}">
                    <a16:creationId xmlns:a16="http://schemas.microsoft.com/office/drawing/2014/main" id="{4A721C1A-D874-7C44-8407-88DEC5F74B81}"/>
                  </a:ext>
                </a:extLst>
              </p:cNvPr>
              <p:cNvSpPr txBox="1">
                <a:spLocks noRot="1" noChangeAspect="1" noMove="1" noResize="1" noEditPoints="1" noAdjustHandles="1" noChangeArrowheads="1" noChangeShapeType="1" noTextEdit="1"/>
              </p:cNvSpPr>
              <p:nvPr/>
            </p:nvSpPr>
            <p:spPr>
              <a:xfrm>
                <a:off x="279578" y="2139581"/>
                <a:ext cx="11636521" cy="635302"/>
              </a:xfrm>
              <a:prstGeom prst="rect">
                <a:avLst/>
              </a:prstGeom>
              <a:blipFill>
                <a:blip r:embed="rId4"/>
                <a:stretch>
                  <a:fillRect l="-1200"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02BAF4A4-AC19-204B-B76B-FABC69D942F3}"/>
                  </a:ext>
                </a:extLst>
              </p:cNvPr>
              <p:cNvSpPr txBox="1"/>
              <p:nvPr/>
            </p:nvSpPr>
            <p:spPr>
              <a:xfrm>
                <a:off x="1385568" y="3013511"/>
                <a:ext cx="9587232" cy="1226170"/>
              </a:xfrm>
              <a:prstGeom prst="rect">
                <a:avLst/>
              </a:prstGeom>
              <a:noFill/>
            </p:spPr>
            <p:txBody>
              <a:bodyPr wrap="square" rtlCol="0">
                <a:spAutoFit/>
              </a:bodyPr>
              <a:lstStyle/>
              <a:p>
                <a:pPr marL="457200" indent="-457200">
                  <a:lnSpc>
                    <a:spcPct val="120000"/>
                  </a:lnSpc>
                  <a:buFont typeface="Wingdings" pitchFamily="2" charset="2"/>
                  <a:buChar char="§"/>
                </a:pPr>
                <a14:m>
                  <m:oMath xmlns:m="http://schemas.openxmlformats.org/officeDocument/2006/math">
                    <m:r>
                      <a:rPr lang="zh-CN" altLang="en-US" sz="3200" i="1">
                        <a:latin typeface="Cambria Math" panose="02040503050406030204" pitchFamily="18" charset="0"/>
                      </a:rPr>
                      <m:t>若</m:t>
                    </m:r>
                    <m:r>
                      <a:rPr lang="zh-CN" altLang="en-US" sz="3200" i="1" smtClean="0">
                        <a:solidFill>
                          <a:srgbClr val="7030A0"/>
                        </a:solidFill>
                        <a:latin typeface="Cambria Math" panose="02040503050406030204" pitchFamily="18" charset="0"/>
                      </a:rPr>
                      <m:t>有趣的</m:t>
                    </m:r>
                    <m:r>
                      <a:rPr lang="zh-CN" altLang="en-US" sz="3200" i="1">
                        <a:solidFill>
                          <a:srgbClr val="7030A0"/>
                        </a:solidFill>
                        <a:latin typeface="Cambria Math" panose="02040503050406030204" pitchFamily="18" charset="0"/>
                      </a:rPr>
                      <m:t>性质</m:t>
                    </m:r>
                  </m:oMath>
                </a14:m>
                <a:r>
                  <a:rPr lang="en-CN" sz="3200" dirty="0"/>
                  <a:t>与</a:t>
                </a:r>
                <a:r>
                  <a:rPr lang="en-CN" sz="3200" dirty="0">
                    <a:solidFill>
                      <a:srgbClr val="7030A0"/>
                    </a:solidFill>
                  </a:rPr>
                  <a:t>逼近目标函数的假设</a:t>
                </a:r>
                <a:r>
                  <a:rPr lang="en-CN" sz="3200" dirty="0">
                    <a:solidFill>
                      <a:srgbClr val="FF0000"/>
                    </a:solidFill>
                  </a:rPr>
                  <a:t>相同</a:t>
                </a:r>
                <a:r>
                  <a:rPr lang="zh-CN" altLang="en-US" sz="3200" dirty="0"/>
                  <a:t>，</a:t>
                </a:r>
                <a:endParaRPr lang="en-US" altLang="zh-CN" sz="3200" dirty="0"/>
              </a:p>
              <a:p>
                <a:pPr>
                  <a:lnSpc>
                    <a:spcPct val="120000"/>
                  </a:lnSpc>
                </a:pPr>
                <a:r>
                  <a:rPr lang="zh-CN" altLang="en-US" sz="3200" dirty="0"/>
                  <a:t>    则</a:t>
                </a:r>
                <a:r>
                  <a:rPr lang="en-US" altLang="zh-CN" sz="3200" dirty="0"/>
                  <a:t>ML=DM</a:t>
                </a:r>
                <a:endParaRPr lang="en-CN" sz="3200" dirty="0"/>
              </a:p>
            </p:txBody>
          </p:sp>
        </mc:Choice>
        <mc:Fallback xmlns="">
          <p:sp>
            <p:nvSpPr>
              <p:cNvPr id="9" name="文本框 119">
                <a:extLst>
                  <a:ext uri="{FF2B5EF4-FFF2-40B4-BE49-F238E27FC236}">
                    <a16:creationId xmlns:a16="http://schemas.microsoft.com/office/drawing/2014/main" id="{02BAF4A4-AC19-204B-B76B-FABC69D942F3}"/>
                  </a:ext>
                </a:extLst>
              </p:cNvPr>
              <p:cNvSpPr txBox="1">
                <a:spLocks noRot="1" noChangeAspect="1" noMove="1" noResize="1" noEditPoints="1" noAdjustHandles="1" noChangeArrowheads="1" noChangeShapeType="1" noTextEdit="1"/>
              </p:cNvSpPr>
              <p:nvPr/>
            </p:nvSpPr>
            <p:spPr>
              <a:xfrm>
                <a:off x="1385568" y="3013511"/>
                <a:ext cx="9587232" cy="1226170"/>
              </a:xfrm>
              <a:prstGeom prst="rect">
                <a:avLst/>
              </a:prstGeom>
              <a:blipFill>
                <a:blip r:embed="rId5"/>
                <a:stretch>
                  <a:fillRect l="-1453" t="-2062" b="-1546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852BCD27-1B3E-C04F-8456-792DBDCA58E7}"/>
                  </a:ext>
                </a:extLst>
              </p:cNvPr>
              <p:cNvSpPr txBox="1"/>
              <p:nvPr/>
            </p:nvSpPr>
            <p:spPr>
              <a:xfrm>
                <a:off x="1385568" y="4239681"/>
                <a:ext cx="10083621" cy="1226170"/>
              </a:xfrm>
              <a:prstGeom prst="rect">
                <a:avLst/>
              </a:prstGeom>
              <a:noFill/>
            </p:spPr>
            <p:txBody>
              <a:bodyPr wrap="square" rtlCol="0">
                <a:spAutoFit/>
              </a:bodyPr>
              <a:lstStyle/>
              <a:p>
                <a:pPr marL="457200" indent="-457200">
                  <a:lnSpc>
                    <a:spcPct val="120000"/>
                  </a:lnSpc>
                  <a:buFont typeface="Wingdings" pitchFamily="2" charset="2"/>
                  <a:buChar char="§"/>
                </a:pPr>
                <a14:m>
                  <m:oMath xmlns:m="http://schemas.openxmlformats.org/officeDocument/2006/math">
                    <m:r>
                      <a:rPr lang="zh-CN" altLang="en-US" sz="3200" i="1">
                        <a:latin typeface="Cambria Math" panose="02040503050406030204" pitchFamily="18" charset="0"/>
                      </a:rPr>
                      <m:t>若</m:t>
                    </m:r>
                    <m:r>
                      <a:rPr lang="zh-CN" altLang="en-US" sz="3200" i="1" smtClean="0">
                        <a:solidFill>
                          <a:srgbClr val="7030A0"/>
                        </a:solidFill>
                        <a:latin typeface="Cambria Math" panose="02040503050406030204" pitchFamily="18" charset="0"/>
                      </a:rPr>
                      <m:t>有趣的</m:t>
                    </m:r>
                    <m:r>
                      <a:rPr lang="zh-CN" altLang="en-US" sz="3200" i="1">
                        <a:solidFill>
                          <a:srgbClr val="7030A0"/>
                        </a:solidFill>
                        <a:latin typeface="Cambria Math" panose="02040503050406030204" pitchFamily="18" charset="0"/>
                      </a:rPr>
                      <m:t>性质</m:t>
                    </m:r>
                  </m:oMath>
                </a14:m>
                <a:r>
                  <a:rPr lang="en-CN" sz="3200" dirty="0"/>
                  <a:t>与</a:t>
                </a:r>
                <a:r>
                  <a:rPr lang="en-CN" sz="3200" dirty="0">
                    <a:solidFill>
                      <a:srgbClr val="7030A0"/>
                    </a:solidFill>
                  </a:rPr>
                  <a:t>逼近目标函数的假设</a:t>
                </a:r>
                <a:r>
                  <a:rPr lang="en-CN" sz="3200" dirty="0">
                    <a:solidFill>
                      <a:srgbClr val="FF0000"/>
                    </a:solidFill>
                  </a:rPr>
                  <a:t>相关</a:t>
                </a:r>
                <a:r>
                  <a:rPr lang="zh-CN" altLang="en-US" sz="3200" dirty="0"/>
                  <a:t>，</a:t>
                </a:r>
                <a:endParaRPr lang="en-US" altLang="zh-CN" sz="3200" dirty="0"/>
              </a:p>
              <a:p>
                <a:pPr>
                  <a:lnSpc>
                    <a:spcPct val="120000"/>
                  </a:lnSpc>
                </a:pPr>
                <a:r>
                  <a:rPr lang="zh-CN" altLang="en-US" sz="3200" dirty="0"/>
                  <a:t>    则</a:t>
                </a:r>
                <a:r>
                  <a:rPr lang="en-US" altLang="zh-CN" sz="3200" dirty="0"/>
                  <a:t>ML</a:t>
                </a:r>
                <a:r>
                  <a:rPr lang="zh-CN" altLang="en-US" sz="3200" dirty="0"/>
                  <a:t>与</a:t>
                </a:r>
                <a:r>
                  <a:rPr lang="en-US" altLang="zh-CN" sz="3200" dirty="0"/>
                  <a:t>DM</a:t>
                </a:r>
                <a:r>
                  <a:rPr lang="zh-CN" altLang="en-US" sz="3200" dirty="0"/>
                  <a:t>可互补</a:t>
                </a:r>
                <a:endParaRPr lang="en-CN" sz="3200" dirty="0"/>
              </a:p>
            </p:txBody>
          </p:sp>
        </mc:Choice>
        <mc:Fallback xmlns="">
          <p:sp>
            <p:nvSpPr>
              <p:cNvPr id="10" name="文本框 119">
                <a:extLst>
                  <a:ext uri="{FF2B5EF4-FFF2-40B4-BE49-F238E27FC236}">
                    <a16:creationId xmlns:a16="http://schemas.microsoft.com/office/drawing/2014/main" id="{852BCD27-1B3E-C04F-8456-792DBDCA58E7}"/>
                  </a:ext>
                </a:extLst>
              </p:cNvPr>
              <p:cNvSpPr txBox="1">
                <a:spLocks noRot="1" noChangeAspect="1" noMove="1" noResize="1" noEditPoints="1" noAdjustHandles="1" noChangeArrowheads="1" noChangeShapeType="1" noTextEdit="1"/>
              </p:cNvSpPr>
              <p:nvPr/>
            </p:nvSpPr>
            <p:spPr>
              <a:xfrm>
                <a:off x="1385568" y="4239681"/>
                <a:ext cx="10083621" cy="1226170"/>
              </a:xfrm>
              <a:prstGeom prst="rect">
                <a:avLst/>
              </a:prstGeom>
              <a:blipFill>
                <a:blip r:embed="rId6"/>
                <a:stretch>
                  <a:fillRect l="-1384" t="-2041" b="-15306"/>
                </a:stretch>
              </a:blipFill>
            </p:spPr>
            <p:txBody>
              <a:bodyPr/>
              <a:lstStyle/>
              <a:p>
                <a:r>
                  <a:rPr lang="en-CN">
                    <a:noFill/>
                  </a:rPr>
                  <a:t> </a:t>
                </a:r>
              </a:p>
            </p:txBody>
          </p:sp>
        </mc:Fallback>
      </mc:AlternateContent>
      <p:sp>
        <p:nvSpPr>
          <p:cNvPr id="11" name="文本框 119">
            <a:extLst>
              <a:ext uri="{FF2B5EF4-FFF2-40B4-BE49-F238E27FC236}">
                <a16:creationId xmlns:a16="http://schemas.microsoft.com/office/drawing/2014/main" id="{4598D07B-8E99-6A43-813B-72DA2E897A72}"/>
              </a:ext>
            </a:extLst>
          </p:cNvPr>
          <p:cNvSpPr txBox="1"/>
          <p:nvPr/>
        </p:nvSpPr>
        <p:spPr>
          <a:xfrm>
            <a:off x="345797" y="5606858"/>
            <a:ext cx="5859060" cy="632224"/>
          </a:xfrm>
          <a:prstGeom prst="rect">
            <a:avLst/>
          </a:prstGeom>
          <a:noFill/>
        </p:spPr>
        <p:txBody>
          <a:bodyPr wrap="square" rtlCol="0">
            <a:spAutoFit/>
          </a:bodyPr>
          <a:lstStyle/>
          <a:p>
            <a:pPr marL="457200" indent="-457200">
              <a:lnSpc>
                <a:spcPct val="120000"/>
              </a:lnSpc>
              <a:buFont typeface="Wingdings" pitchFamily="2" charset="2"/>
              <a:buChar char="Ø"/>
            </a:pPr>
            <a:r>
              <a:rPr lang="en-CN" sz="3200" dirty="0">
                <a:solidFill>
                  <a:srgbClr val="FF0000"/>
                </a:solidFill>
              </a:rPr>
              <a:t>实际中难以区分ML与DM</a:t>
            </a:r>
          </a:p>
        </p:txBody>
      </p:sp>
    </p:spTree>
    <p:extLst>
      <p:ext uri="{BB962C8B-B14F-4D97-AF65-F5344CB8AC3E}">
        <p14:creationId xmlns:p14="http://schemas.microsoft.com/office/powerpoint/2010/main" val="385165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584262" cy="426497"/>
          </a:xfrm>
        </p:spPr>
        <p:txBody>
          <a:bodyPr/>
          <a:lstStyle/>
          <a:p>
            <a:pPr marL="0" indent="0">
              <a:buNone/>
            </a:pPr>
            <a:r>
              <a:rPr lang="en-US" altLang="zh-CN" sz="4000" dirty="0"/>
              <a:t>5</a:t>
            </a:r>
            <a:r>
              <a:rPr lang="zh-CN" altLang="en-US" sz="4000" dirty="0"/>
              <a:t>、机器学习与其他相关学科</a:t>
            </a:r>
          </a:p>
        </p:txBody>
      </p:sp>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3A9FC213-AC25-6A49-AF8D-61B0382EA81C}"/>
                  </a:ext>
                </a:extLst>
              </p:cNvPr>
              <p:cNvSpPr txBox="1"/>
              <p:nvPr/>
            </p:nvSpPr>
            <p:spPr>
              <a:xfrm>
                <a:off x="279578" y="1265651"/>
                <a:ext cx="12522021" cy="635302"/>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机器学习（</a:t>
                </a:r>
                <a:r>
                  <a:rPr lang="en-US" altLang="zh-CN" sz="3200" spc="-10" dirty="0">
                    <a:solidFill>
                      <a:srgbClr val="FF0000"/>
                    </a:solidFill>
                    <a:latin typeface="+mn-ea"/>
                  </a:rPr>
                  <a:t>ML</a:t>
                </a:r>
                <a:r>
                  <a:rPr lang="zh-CN" altLang="en-US" sz="3200" spc="-10" dirty="0">
                    <a:solidFill>
                      <a:srgbClr val="FF0000"/>
                    </a:solidFill>
                    <a:latin typeface="+mn-ea"/>
                  </a:rPr>
                  <a:t>）</a:t>
                </a:r>
                <a:r>
                  <a:rPr lang="zh-CN" altLang="en-US" sz="3200" spc="-10" dirty="0">
                    <a:latin typeface="+mn-ea"/>
                  </a:rPr>
                  <a:t>：</a:t>
                </a:r>
                <a14:m>
                  <m:oMath xmlns:m="http://schemas.openxmlformats.org/officeDocument/2006/math">
                    <m:r>
                      <a:rPr lang="zh-CN" altLang="en-US" sz="3200" i="1">
                        <a:latin typeface="Cambria Math" panose="02040503050406030204" pitchFamily="18" charset="0"/>
                      </a:rPr>
                      <m:t>使用</m:t>
                    </m:r>
                    <m:r>
                      <a:rPr lang="zh-CN" altLang="en-US" sz="3200" i="1">
                        <a:solidFill>
                          <a:srgbClr val="0070C0"/>
                        </a:solidFill>
                        <a:latin typeface="Cambria Math" panose="02040503050406030204" pitchFamily="18" charset="0"/>
                      </a:rPr>
                      <m:t>数据</m:t>
                    </m:r>
                    <m:r>
                      <a:rPr lang="zh-CN" altLang="en-US" sz="3200" i="1">
                        <a:latin typeface="Cambria Math" panose="02040503050406030204" pitchFamily="18" charset="0"/>
                      </a:rPr>
                      <m:t>来计算假设</m:t>
                    </m:r>
                    <m:r>
                      <a:rPr lang="zh-CN" altLang="en-US" sz="3200" i="1">
                        <a:solidFill>
                          <a:srgbClr val="7030A0"/>
                        </a:solidFill>
                        <a:latin typeface="Cambria Math" panose="02040503050406030204" pitchFamily="18" charset="0"/>
                      </a:rPr>
                      <m:t>𝑔</m:t>
                    </m:r>
                    <m:r>
                      <a:rPr lang="zh-CN" altLang="en-US" sz="3200" i="1">
                        <a:latin typeface="Cambria Math" panose="02040503050406030204" pitchFamily="18" charset="0"/>
                      </a:rPr>
                      <m:t>使它逼近目标函数</m:t>
                    </m:r>
                    <m:r>
                      <a:rPr lang="zh-CN" altLang="en-US" sz="3200" i="1">
                        <a:latin typeface="Cambria Math" panose="02040503050406030204" pitchFamily="18" charset="0"/>
                      </a:rPr>
                      <m:t>𝑓</m:t>
                    </m:r>
                  </m:oMath>
                </a14:m>
                <a:endParaRPr lang="en-CN" sz="3200" dirty="0"/>
              </a:p>
            </p:txBody>
          </p:sp>
        </mc:Choice>
        <mc:Fallback xmlns="">
          <p:sp>
            <p:nvSpPr>
              <p:cNvPr id="6" name="文本框 119">
                <a:extLst>
                  <a:ext uri="{FF2B5EF4-FFF2-40B4-BE49-F238E27FC236}">
                    <a16:creationId xmlns:a16="http://schemas.microsoft.com/office/drawing/2014/main" id="{3A9FC213-AC25-6A49-AF8D-61B0382EA81C}"/>
                  </a:ext>
                </a:extLst>
              </p:cNvPr>
              <p:cNvSpPr txBox="1">
                <a:spLocks noRot="1" noChangeAspect="1" noMove="1" noResize="1" noEditPoints="1" noAdjustHandles="1" noChangeArrowheads="1" noChangeShapeType="1" noTextEdit="1"/>
              </p:cNvSpPr>
              <p:nvPr/>
            </p:nvSpPr>
            <p:spPr>
              <a:xfrm>
                <a:off x="279578" y="1265651"/>
                <a:ext cx="12522021" cy="635302"/>
              </a:xfrm>
              <a:prstGeom prst="rect">
                <a:avLst/>
              </a:prstGeom>
              <a:blipFill>
                <a:blip r:embed="rId3"/>
                <a:stretch>
                  <a:fillRect l="-1114" t="-3922" b="-31373"/>
                </a:stretch>
              </a:blipFill>
            </p:spPr>
            <p:txBody>
              <a:bodyPr/>
              <a:lstStyle/>
              <a:p>
                <a:r>
                  <a:rPr lang="en-CN">
                    <a:noFill/>
                  </a:rPr>
                  <a:t> </a:t>
                </a:r>
              </a:p>
            </p:txBody>
          </p:sp>
        </mc:Fallback>
      </mc:AlternateContent>
      <p:sp>
        <p:nvSpPr>
          <p:cNvPr id="8" name="文本框 119">
            <a:extLst>
              <a:ext uri="{FF2B5EF4-FFF2-40B4-BE49-F238E27FC236}">
                <a16:creationId xmlns:a16="http://schemas.microsoft.com/office/drawing/2014/main" id="{4A721C1A-D874-7C44-8407-88DEC5F74B81}"/>
              </a:ext>
            </a:extLst>
          </p:cNvPr>
          <p:cNvSpPr txBox="1"/>
          <p:nvPr/>
        </p:nvSpPr>
        <p:spPr>
          <a:xfrm>
            <a:off x="279578" y="2139581"/>
            <a:ext cx="12078677" cy="632224"/>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模式识别（</a:t>
            </a:r>
            <a:r>
              <a:rPr lang="en-US" altLang="zh-CN" sz="3200" spc="-10" dirty="0">
                <a:solidFill>
                  <a:srgbClr val="FF0000"/>
                </a:solidFill>
                <a:latin typeface="+mn-ea"/>
              </a:rPr>
              <a:t> PR</a:t>
            </a:r>
            <a:r>
              <a:rPr lang="zh-CN" altLang="en-US" sz="3200" spc="-10" dirty="0">
                <a:solidFill>
                  <a:srgbClr val="FF0000"/>
                </a:solidFill>
                <a:latin typeface="+mn-ea"/>
              </a:rPr>
              <a:t>）</a:t>
            </a:r>
            <a:r>
              <a:rPr lang="zh-CN" altLang="en-US" sz="3200" spc="-10" dirty="0">
                <a:latin typeface="+mn-ea"/>
              </a:rPr>
              <a:t>：从数据中自动识别出模式或规律</a:t>
            </a:r>
            <a:endParaRPr lang="en-CN" sz="3200" dirty="0"/>
          </a:p>
        </p:txBody>
      </p:sp>
      <p:sp>
        <p:nvSpPr>
          <p:cNvPr id="9" name="文本框 119">
            <a:extLst>
              <a:ext uri="{FF2B5EF4-FFF2-40B4-BE49-F238E27FC236}">
                <a16:creationId xmlns:a16="http://schemas.microsoft.com/office/drawing/2014/main" id="{02BAF4A4-AC19-204B-B76B-FABC69D942F3}"/>
              </a:ext>
            </a:extLst>
          </p:cNvPr>
          <p:cNvSpPr txBox="1"/>
          <p:nvPr/>
        </p:nvSpPr>
        <p:spPr>
          <a:xfrm>
            <a:off x="1385568" y="3013511"/>
            <a:ext cx="9587232" cy="628442"/>
          </a:xfrm>
          <a:prstGeom prst="rect">
            <a:avLst/>
          </a:prstGeom>
          <a:noFill/>
        </p:spPr>
        <p:txBody>
          <a:bodyPr wrap="square" rtlCol="0">
            <a:spAutoFit/>
          </a:bodyPr>
          <a:lstStyle/>
          <a:p>
            <a:pPr marL="457200" indent="-457200">
              <a:lnSpc>
                <a:spcPct val="120000"/>
              </a:lnSpc>
              <a:buFont typeface="Wingdings" pitchFamily="2" charset="2"/>
              <a:buChar char="§"/>
            </a:pPr>
            <a:r>
              <a:rPr lang="en-CN" sz="3200" dirty="0"/>
              <a:t>ML是从数据中</a:t>
            </a:r>
            <a:r>
              <a:rPr lang="en-CN" sz="3200" dirty="0">
                <a:solidFill>
                  <a:srgbClr val="7030A0"/>
                </a:solidFill>
              </a:rPr>
              <a:t>自下而上</a:t>
            </a:r>
            <a:r>
              <a:rPr lang="en-CN" sz="3200" dirty="0">
                <a:solidFill>
                  <a:srgbClr val="FF0000"/>
                </a:solidFill>
              </a:rPr>
              <a:t>归纳</a:t>
            </a:r>
            <a:r>
              <a:rPr lang="en-CN" sz="3200" dirty="0"/>
              <a:t>出假设g</a:t>
            </a:r>
          </a:p>
        </p:txBody>
      </p:sp>
      <p:sp>
        <p:nvSpPr>
          <p:cNvPr id="11" name="文本框 119">
            <a:extLst>
              <a:ext uri="{FF2B5EF4-FFF2-40B4-BE49-F238E27FC236}">
                <a16:creationId xmlns:a16="http://schemas.microsoft.com/office/drawing/2014/main" id="{4598D07B-8E99-6A43-813B-72DA2E897A72}"/>
              </a:ext>
            </a:extLst>
          </p:cNvPr>
          <p:cNvSpPr txBox="1"/>
          <p:nvPr/>
        </p:nvSpPr>
        <p:spPr>
          <a:xfrm>
            <a:off x="279578" y="5111512"/>
            <a:ext cx="9587232" cy="632224"/>
          </a:xfrm>
          <a:prstGeom prst="rect">
            <a:avLst/>
          </a:prstGeom>
          <a:noFill/>
        </p:spPr>
        <p:txBody>
          <a:bodyPr wrap="square" rtlCol="0">
            <a:spAutoFit/>
          </a:bodyPr>
          <a:lstStyle/>
          <a:p>
            <a:pPr marL="457200" indent="-457200">
              <a:lnSpc>
                <a:spcPct val="120000"/>
              </a:lnSpc>
              <a:buFont typeface="Wingdings" pitchFamily="2" charset="2"/>
              <a:buChar char="Ø"/>
            </a:pPr>
            <a:r>
              <a:rPr lang="en-CN" sz="3200" dirty="0"/>
              <a:t>模式识别是问题</a:t>
            </a:r>
            <a:r>
              <a:rPr lang="zh-CN" altLang="en-US" sz="3200" dirty="0"/>
              <a:t>，</a:t>
            </a:r>
            <a:r>
              <a:rPr lang="en-CN" sz="3200" dirty="0"/>
              <a:t>机器学习是方法</a:t>
            </a:r>
            <a:endParaRPr lang="en-CN" sz="3200" dirty="0">
              <a:solidFill>
                <a:srgbClr val="FF0000"/>
              </a:solidFill>
            </a:endParaRPr>
          </a:p>
        </p:txBody>
      </p:sp>
      <p:sp>
        <p:nvSpPr>
          <p:cNvPr id="2" name="文本框 119">
            <a:extLst>
              <a:ext uri="{FF2B5EF4-FFF2-40B4-BE49-F238E27FC236}">
                <a16:creationId xmlns:a16="http://schemas.microsoft.com/office/drawing/2014/main" id="{3E889B76-9608-6097-52C7-6A5765429B9A}"/>
              </a:ext>
            </a:extLst>
          </p:cNvPr>
          <p:cNvSpPr txBox="1"/>
          <p:nvPr/>
        </p:nvSpPr>
        <p:spPr>
          <a:xfrm>
            <a:off x="1385568" y="3695882"/>
            <a:ext cx="10196832" cy="1223155"/>
          </a:xfrm>
          <a:prstGeom prst="rect">
            <a:avLst/>
          </a:prstGeom>
          <a:noFill/>
        </p:spPr>
        <p:txBody>
          <a:bodyPr wrap="square" rtlCol="0">
            <a:spAutoFit/>
          </a:bodyPr>
          <a:lstStyle/>
          <a:p>
            <a:pPr marL="457200" indent="-457200">
              <a:lnSpc>
                <a:spcPct val="120000"/>
              </a:lnSpc>
              <a:buFont typeface="Wingdings" pitchFamily="2" charset="2"/>
              <a:buChar char="§"/>
            </a:pPr>
            <a:r>
              <a:rPr lang="en-CN" sz="3200" dirty="0"/>
              <a:t>PR通常从数据中分析出一个模型</a:t>
            </a:r>
            <a:r>
              <a:rPr lang="zh-CN" altLang="en-US" sz="3200" dirty="0"/>
              <a:t>，再用这个模型</a:t>
            </a:r>
            <a:r>
              <a:rPr lang="zh-CN" altLang="en-US" sz="3200" dirty="0">
                <a:solidFill>
                  <a:srgbClr val="7030A0"/>
                </a:solidFill>
              </a:rPr>
              <a:t>自上而下</a:t>
            </a:r>
            <a:r>
              <a:rPr lang="zh-CN" altLang="en-US" sz="3200" dirty="0"/>
              <a:t>去</a:t>
            </a:r>
            <a:r>
              <a:rPr lang="zh-CN" altLang="en-US" sz="3200" dirty="0">
                <a:solidFill>
                  <a:srgbClr val="FF0000"/>
                </a:solidFill>
              </a:rPr>
              <a:t>演绎</a:t>
            </a:r>
            <a:r>
              <a:rPr lang="zh-CN" altLang="en-US" sz="3200" dirty="0"/>
              <a:t>搜索相关模式</a:t>
            </a:r>
            <a:endParaRPr lang="en-CN" sz="3200" dirty="0"/>
          </a:p>
        </p:txBody>
      </p:sp>
    </p:spTree>
    <p:extLst>
      <p:ext uri="{BB962C8B-B14F-4D97-AF65-F5344CB8AC3E}">
        <p14:creationId xmlns:p14="http://schemas.microsoft.com/office/powerpoint/2010/main" val="1660024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584262" cy="426497"/>
          </a:xfrm>
        </p:spPr>
        <p:txBody>
          <a:bodyPr/>
          <a:lstStyle/>
          <a:p>
            <a:pPr marL="0" indent="0">
              <a:buNone/>
            </a:pPr>
            <a:r>
              <a:rPr lang="en-US" altLang="zh-CN" sz="4000" dirty="0"/>
              <a:t>5</a:t>
            </a:r>
            <a:r>
              <a:rPr lang="zh-CN" altLang="en-US" sz="4000" dirty="0"/>
              <a:t>、机器学习与其他相关学科</a:t>
            </a:r>
          </a:p>
        </p:txBody>
      </p:sp>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3A9FC213-AC25-6A49-AF8D-61B0382EA81C}"/>
                  </a:ext>
                </a:extLst>
              </p:cNvPr>
              <p:cNvSpPr txBox="1"/>
              <p:nvPr/>
            </p:nvSpPr>
            <p:spPr>
              <a:xfrm>
                <a:off x="279578" y="1265651"/>
                <a:ext cx="12522021" cy="635302"/>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机器学习（</a:t>
                </a:r>
                <a:r>
                  <a:rPr lang="en-US" altLang="zh-CN" sz="3200" spc="-10" dirty="0">
                    <a:solidFill>
                      <a:srgbClr val="FF0000"/>
                    </a:solidFill>
                    <a:latin typeface="+mn-ea"/>
                  </a:rPr>
                  <a:t>ML</a:t>
                </a:r>
                <a:r>
                  <a:rPr lang="zh-CN" altLang="en-US" sz="3200" spc="-10" dirty="0">
                    <a:solidFill>
                      <a:srgbClr val="FF0000"/>
                    </a:solidFill>
                    <a:latin typeface="+mn-ea"/>
                  </a:rPr>
                  <a:t>）</a:t>
                </a:r>
                <a:r>
                  <a:rPr lang="zh-CN" altLang="en-US" sz="3200" spc="-10" dirty="0">
                    <a:latin typeface="+mn-ea"/>
                  </a:rPr>
                  <a:t>：</a:t>
                </a:r>
                <a14:m>
                  <m:oMath xmlns:m="http://schemas.openxmlformats.org/officeDocument/2006/math">
                    <m:r>
                      <a:rPr lang="zh-CN" altLang="en-US" sz="3200" i="1">
                        <a:latin typeface="Cambria Math" panose="02040503050406030204" pitchFamily="18" charset="0"/>
                      </a:rPr>
                      <m:t>使用</m:t>
                    </m:r>
                    <m:r>
                      <a:rPr lang="zh-CN" altLang="en-US" sz="3200" i="1">
                        <a:solidFill>
                          <a:srgbClr val="0070C0"/>
                        </a:solidFill>
                        <a:latin typeface="Cambria Math" panose="02040503050406030204" pitchFamily="18" charset="0"/>
                      </a:rPr>
                      <m:t>数据</m:t>
                    </m:r>
                    <m:r>
                      <a:rPr lang="zh-CN" altLang="en-US" sz="3200" i="1">
                        <a:latin typeface="Cambria Math" panose="02040503050406030204" pitchFamily="18" charset="0"/>
                      </a:rPr>
                      <m:t>来计算假设</m:t>
                    </m:r>
                    <m:r>
                      <a:rPr lang="zh-CN" altLang="en-US" sz="3200" i="1">
                        <a:solidFill>
                          <a:srgbClr val="7030A0"/>
                        </a:solidFill>
                        <a:latin typeface="Cambria Math" panose="02040503050406030204" pitchFamily="18" charset="0"/>
                      </a:rPr>
                      <m:t>𝑔</m:t>
                    </m:r>
                    <m:r>
                      <a:rPr lang="zh-CN" altLang="en-US" sz="3200" i="1">
                        <a:latin typeface="Cambria Math" panose="02040503050406030204" pitchFamily="18" charset="0"/>
                      </a:rPr>
                      <m:t>使它逼近目标函数</m:t>
                    </m:r>
                    <m:r>
                      <a:rPr lang="zh-CN" altLang="en-US" sz="3200" i="1">
                        <a:latin typeface="Cambria Math" panose="02040503050406030204" pitchFamily="18" charset="0"/>
                      </a:rPr>
                      <m:t>𝑓</m:t>
                    </m:r>
                  </m:oMath>
                </a14:m>
                <a:endParaRPr lang="en-CN" sz="3200" dirty="0"/>
              </a:p>
            </p:txBody>
          </p:sp>
        </mc:Choice>
        <mc:Fallback xmlns="">
          <p:sp>
            <p:nvSpPr>
              <p:cNvPr id="6" name="文本框 119">
                <a:extLst>
                  <a:ext uri="{FF2B5EF4-FFF2-40B4-BE49-F238E27FC236}">
                    <a16:creationId xmlns:a16="http://schemas.microsoft.com/office/drawing/2014/main" id="{3A9FC213-AC25-6A49-AF8D-61B0382EA81C}"/>
                  </a:ext>
                </a:extLst>
              </p:cNvPr>
              <p:cNvSpPr txBox="1">
                <a:spLocks noRot="1" noChangeAspect="1" noMove="1" noResize="1" noEditPoints="1" noAdjustHandles="1" noChangeArrowheads="1" noChangeShapeType="1" noTextEdit="1"/>
              </p:cNvSpPr>
              <p:nvPr/>
            </p:nvSpPr>
            <p:spPr>
              <a:xfrm>
                <a:off x="279578" y="1265651"/>
                <a:ext cx="12522021" cy="635302"/>
              </a:xfrm>
              <a:prstGeom prst="rect">
                <a:avLst/>
              </a:prstGeom>
              <a:blipFill>
                <a:blip r:embed="rId3"/>
                <a:stretch>
                  <a:fillRect l="-1114"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4A721C1A-D874-7C44-8407-88DEC5F74B81}"/>
                  </a:ext>
                </a:extLst>
              </p:cNvPr>
              <p:cNvSpPr txBox="1"/>
              <p:nvPr/>
            </p:nvSpPr>
            <p:spPr>
              <a:xfrm>
                <a:off x="279578" y="2139581"/>
                <a:ext cx="11636521" cy="635302"/>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人工智能（</a:t>
                </a:r>
                <a:r>
                  <a:rPr lang="en-US" altLang="zh-CN" sz="3200" spc="-10" dirty="0">
                    <a:solidFill>
                      <a:srgbClr val="FF0000"/>
                    </a:solidFill>
                    <a:latin typeface="+mn-ea"/>
                  </a:rPr>
                  <a:t>AI</a:t>
                </a:r>
                <a:r>
                  <a:rPr lang="zh-CN" altLang="en-US" sz="3200" spc="-10" dirty="0">
                    <a:solidFill>
                      <a:srgbClr val="FF0000"/>
                    </a:solidFill>
                    <a:latin typeface="+mn-ea"/>
                  </a:rPr>
                  <a:t>）</a:t>
                </a:r>
                <a:r>
                  <a:rPr lang="zh-CN" altLang="en-US" sz="3200" spc="-10" dirty="0">
                    <a:latin typeface="+mn-ea"/>
                  </a:rPr>
                  <a:t>：</a:t>
                </a:r>
                <a14:m>
                  <m:oMath xmlns:m="http://schemas.openxmlformats.org/officeDocument/2006/math">
                    <m:r>
                      <a:rPr lang="zh-CN" altLang="en-US" sz="3200" i="1">
                        <a:latin typeface="Cambria Math" panose="02040503050406030204" pitchFamily="18" charset="0"/>
                      </a:rPr>
                      <m:t>机器展现出来</m:t>
                    </m:r>
                    <m:r>
                      <a:rPr lang="zh-CN" altLang="en-US" sz="3200" i="1" smtClean="0">
                        <a:latin typeface="Cambria Math" panose="02040503050406030204" pitchFamily="18" charset="0"/>
                      </a:rPr>
                      <m:t>的</m:t>
                    </m:r>
                    <m:r>
                      <a:rPr lang="zh-CN" altLang="en-US" sz="3200" i="1">
                        <a:latin typeface="Cambria Math" panose="02040503050406030204" pitchFamily="18" charset="0"/>
                      </a:rPr>
                      <m:t>智能</m:t>
                    </m:r>
                  </m:oMath>
                </a14:m>
                <a:endParaRPr lang="en-CN" sz="3200" dirty="0"/>
              </a:p>
            </p:txBody>
          </p:sp>
        </mc:Choice>
        <mc:Fallback xmlns="">
          <p:sp>
            <p:nvSpPr>
              <p:cNvPr id="8" name="文本框 119">
                <a:extLst>
                  <a:ext uri="{FF2B5EF4-FFF2-40B4-BE49-F238E27FC236}">
                    <a16:creationId xmlns:a16="http://schemas.microsoft.com/office/drawing/2014/main" id="{4A721C1A-D874-7C44-8407-88DEC5F74B81}"/>
                  </a:ext>
                </a:extLst>
              </p:cNvPr>
              <p:cNvSpPr txBox="1">
                <a:spLocks noRot="1" noChangeAspect="1" noMove="1" noResize="1" noEditPoints="1" noAdjustHandles="1" noChangeArrowheads="1" noChangeShapeType="1" noTextEdit="1"/>
              </p:cNvSpPr>
              <p:nvPr/>
            </p:nvSpPr>
            <p:spPr>
              <a:xfrm>
                <a:off x="279578" y="2139581"/>
                <a:ext cx="11636521" cy="635302"/>
              </a:xfrm>
              <a:prstGeom prst="rect">
                <a:avLst/>
              </a:prstGeom>
              <a:blipFill>
                <a:blip r:embed="rId4"/>
                <a:stretch>
                  <a:fillRect l="-1200" t="-3922" b="-31373"/>
                </a:stretch>
              </a:blipFill>
            </p:spPr>
            <p:txBody>
              <a:bodyPr/>
              <a:lstStyle/>
              <a:p>
                <a:r>
                  <a:rPr lang="en-CN">
                    <a:noFill/>
                  </a:rPr>
                  <a:t> </a:t>
                </a:r>
              </a:p>
            </p:txBody>
          </p:sp>
        </mc:Fallback>
      </mc:AlternateContent>
      <p:sp>
        <p:nvSpPr>
          <p:cNvPr id="9" name="文本框 119">
            <a:extLst>
              <a:ext uri="{FF2B5EF4-FFF2-40B4-BE49-F238E27FC236}">
                <a16:creationId xmlns:a16="http://schemas.microsoft.com/office/drawing/2014/main" id="{02BAF4A4-AC19-204B-B76B-FABC69D942F3}"/>
              </a:ext>
            </a:extLst>
          </p:cNvPr>
          <p:cNvSpPr txBox="1"/>
          <p:nvPr/>
        </p:nvSpPr>
        <p:spPr>
          <a:xfrm>
            <a:off x="1385568" y="3013511"/>
            <a:ext cx="9587232" cy="1223155"/>
          </a:xfrm>
          <a:prstGeom prst="rect">
            <a:avLst/>
          </a:prstGeom>
          <a:noFill/>
        </p:spPr>
        <p:txBody>
          <a:bodyPr wrap="square" rtlCol="0">
            <a:spAutoFit/>
          </a:bodyPr>
          <a:lstStyle/>
          <a:p>
            <a:pPr marL="457200" indent="-457200">
              <a:lnSpc>
                <a:spcPct val="120000"/>
              </a:lnSpc>
              <a:buFont typeface="Wingdings" pitchFamily="2" charset="2"/>
              <a:buChar char="§"/>
            </a:pPr>
            <a:r>
              <a:rPr lang="en-CN" sz="3200" dirty="0">
                <a:solidFill>
                  <a:srgbClr val="7030A0"/>
                </a:solidFill>
              </a:rPr>
              <a:t>逼近目标函数的假设</a:t>
            </a:r>
            <a:r>
              <a:rPr lang="en-CN" sz="3200" dirty="0"/>
              <a:t>显示出某种智能的行为</a:t>
            </a:r>
            <a:r>
              <a:rPr lang="zh-CN" altLang="en-US" sz="3200" dirty="0"/>
              <a:t>，</a:t>
            </a:r>
            <a:endParaRPr lang="en-US" altLang="zh-CN" sz="3200" dirty="0"/>
          </a:p>
          <a:p>
            <a:pPr>
              <a:lnSpc>
                <a:spcPct val="120000"/>
              </a:lnSpc>
            </a:pPr>
            <a:r>
              <a:rPr lang="zh-CN" altLang="en-US" sz="3200" dirty="0"/>
              <a:t>    则</a:t>
            </a:r>
            <a:r>
              <a:rPr lang="en-US" altLang="zh-CN" sz="3200" dirty="0"/>
              <a:t>ML</a:t>
            </a:r>
            <a:r>
              <a:rPr lang="zh-CN" altLang="en-US" sz="3200" dirty="0"/>
              <a:t>可帮助</a:t>
            </a:r>
            <a:r>
              <a:rPr lang="en-US" altLang="zh-CN" sz="3200" dirty="0"/>
              <a:t>AI</a:t>
            </a:r>
            <a:r>
              <a:rPr lang="zh-CN" altLang="en-US" sz="3200" dirty="0"/>
              <a:t>的实现</a:t>
            </a:r>
            <a:endParaRPr lang="en-CN" sz="3200" dirty="0"/>
          </a:p>
        </p:txBody>
      </p:sp>
      <p:sp>
        <p:nvSpPr>
          <p:cNvPr id="11" name="文本框 119">
            <a:extLst>
              <a:ext uri="{FF2B5EF4-FFF2-40B4-BE49-F238E27FC236}">
                <a16:creationId xmlns:a16="http://schemas.microsoft.com/office/drawing/2014/main" id="{4598D07B-8E99-6A43-813B-72DA2E897A72}"/>
              </a:ext>
            </a:extLst>
          </p:cNvPr>
          <p:cNvSpPr txBox="1"/>
          <p:nvPr/>
        </p:nvSpPr>
        <p:spPr>
          <a:xfrm>
            <a:off x="279578" y="4566734"/>
            <a:ext cx="9587232" cy="632224"/>
          </a:xfrm>
          <a:prstGeom prst="rect">
            <a:avLst/>
          </a:prstGeom>
          <a:noFill/>
        </p:spPr>
        <p:txBody>
          <a:bodyPr wrap="square" rtlCol="0">
            <a:spAutoFit/>
          </a:bodyPr>
          <a:lstStyle/>
          <a:p>
            <a:pPr marL="457200" indent="-457200">
              <a:lnSpc>
                <a:spcPct val="120000"/>
              </a:lnSpc>
              <a:buFont typeface="Wingdings" pitchFamily="2" charset="2"/>
              <a:buChar char="Ø"/>
            </a:pPr>
            <a:r>
              <a:rPr lang="en-CN" sz="3200" dirty="0"/>
              <a:t>机器学习是帮助实现人工智能的</a:t>
            </a:r>
            <a:r>
              <a:rPr lang="en-CN" sz="3200" dirty="0">
                <a:solidFill>
                  <a:srgbClr val="FF0000"/>
                </a:solidFill>
              </a:rPr>
              <a:t>一条可能的路径</a:t>
            </a:r>
          </a:p>
        </p:txBody>
      </p:sp>
    </p:spTree>
    <p:extLst>
      <p:ext uri="{BB962C8B-B14F-4D97-AF65-F5344CB8AC3E}">
        <p14:creationId xmlns:p14="http://schemas.microsoft.com/office/powerpoint/2010/main" val="300351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zh-CN" altLang="en-CN" sz="4000" dirty="0"/>
              <a:t>本章小结</a:t>
            </a:r>
            <a:endParaRPr lang="zh-CN" altLang="en-US" sz="4000" dirty="0"/>
          </a:p>
        </p:txBody>
      </p:sp>
      <p:sp>
        <p:nvSpPr>
          <p:cNvPr id="5" name="文本框 119">
            <a:extLst>
              <a:ext uri="{FF2B5EF4-FFF2-40B4-BE49-F238E27FC236}">
                <a16:creationId xmlns:a16="http://schemas.microsoft.com/office/drawing/2014/main" id="{F9260F1B-80EE-FD47-A38C-FCE2E775FA7B}"/>
              </a:ext>
            </a:extLst>
          </p:cNvPr>
          <p:cNvSpPr txBox="1"/>
          <p:nvPr/>
        </p:nvSpPr>
        <p:spPr>
          <a:xfrm>
            <a:off x="853745" y="848344"/>
            <a:ext cx="10973494" cy="1082604"/>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2800" spc="-10" dirty="0">
                <a:latin typeface="+mn-ea"/>
              </a:rPr>
              <a:t>从人类学习的过程理解什么是机器学习（</a:t>
            </a:r>
            <a:r>
              <a:rPr lang="zh-CN" altLang="en-US" sz="2800" spc="-10" dirty="0">
                <a:solidFill>
                  <a:schemeClr val="accent1"/>
                </a:solidFill>
                <a:latin typeface="+mn-ea"/>
              </a:rPr>
              <a:t>从大量数据中获得知识或技能的过程</a:t>
            </a:r>
            <a:r>
              <a:rPr lang="zh-CN" altLang="en-US" sz="2800" spc="-10" dirty="0">
                <a:latin typeface="+mn-ea"/>
              </a:rPr>
              <a:t>），了解机器学习的定义 </a:t>
            </a:r>
            <a:endParaRPr lang="en-US" altLang="zh-CN" sz="2800" spc="-10" dirty="0">
              <a:latin typeface="+mn-ea"/>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C3B6B86-4DEA-AA4D-9280-F616A77C41FB}"/>
                  </a:ext>
                </a:extLst>
              </p:cNvPr>
              <p:cNvSpPr txBox="1"/>
              <p:nvPr/>
            </p:nvSpPr>
            <p:spPr>
              <a:xfrm>
                <a:off x="853745" y="2228507"/>
                <a:ext cx="10973494" cy="1599669"/>
              </a:xfrm>
              <a:prstGeom prst="rect">
                <a:avLst/>
              </a:prstGeom>
              <a:noFill/>
            </p:spPr>
            <p:txBody>
              <a:bodyPr wrap="square">
                <a:spAutoFit/>
              </a:bodyPr>
              <a:lstStyle/>
              <a:p>
                <a:pPr marL="457200" indent="-457200">
                  <a:lnSpc>
                    <a:spcPct val="120000"/>
                  </a:lnSpc>
                  <a:buFont typeface="Wingdings" pitchFamily="2" charset="2"/>
                  <a:buChar char="Ø"/>
                </a:pPr>
                <a:r>
                  <a:rPr lang="zh-CN" altLang="en-US" sz="2800" spc="-10" dirty="0">
                    <a:latin typeface="+mn-ea"/>
                  </a:rPr>
                  <a:t>认识什么情况下可以用机器学习（</a:t>
                </a:r>
                <a:r>
                  <a:rPr lang="zh-CN" altLang="en-US" sz="2800" b="1" spc="-10" dirty="0">
                    <a:solidFill>
                      <a:schemeClr val="accent1"/>
                    </a:solidFill>
                    <a:latin typeface="+mn-ea"/>
                  </a:rPr>
                  <a:t>三个条件</a:t>
                </a:r>
                <a:r>
                  <a:rPr lang="zh-CN" altLang="en-US" sz="2800" spc="-10" dirty="0">
                    <a:latin typeface="+mn-ea"/>
                  </a:rPr>
                  <a:t>），机器学习的基本术语、工作流程（</a:t>
                </a:r>
                <a:r>
                  <a:rPr lang="zh-CN" altLang="en-US" sz="2800" spc="-10" dirty="0">
                    <a:solidFill>
                      <a:schemeClr val="accent1"/>
                    </a:solidFill>
                    <a:latin typeface="+mn-ea"/>
                  </a:rPr>
                  <a:t>学习出从输入到输出的映射（</a:t>
                </a:r>
                <a:r>
                  <a:rPr lang="zh-CN" altLang="en-US" sz="2800" spc="-10" dirty="0">
                    <a:solidFill>
                      <a:srgbClr val="FF0000"/>
                    </a:solidFill>
                    <a:latin typeface="+mn-ea"/>
                  </a:rPr>
                  <a:t>函数</a:t>
                </a:r>
                <a14:m>
                  <m:oMath xmlns:m="http://schemas.openxmlformats.org/officeDocument/2006/math">
                    <m:r>
                      <a:rPr lang="en-US" altLang="zh-CN" sz="2800" b="0" i="1" spc="-10" smtClean="0">
                        <a:solidFill>
                          <a:srgbClr val="FF0000"/>
                        </a:solidFill>
                        <a:latin typeface="Cambria Math" panose="02040503050406030204" pitchFamily="18" charset="0"/>
                      </a:rPr>
                      <m:t>𝑔</m:t>
                    </m:r>
                  </m:oMath>
                </a14:m>
                <a:r>
                  <a:rPr lang="zh-CN" altLang="en-US" sz="2800" spc="-10" dirty="0">
                    <a:solidFill>
                      <a:schemeClr val="accent1"/>
                    </a:solidFill>
                    <a:latin typeface="+mn-ea"/>
                  </a:rPr>
                  <a:t>）</a:t>
                </a:r>
                <a:r>
                  <a:rPr lang="zh-CN" altLang="en-US" sz="2800" spc="-10" dirty="0">
                    <a:latin typeface="+mn-ea"/>
                  </a:rPr>
                  <a:t>）和</a:t>
                </a:r>
                <a:r>
                  <a:rPr lang="zh-CN" altLang="en-US" sz="2800" b="1" spc="-10" dirty="0">
                    <a:latin typeface="+mn-ea"/>
                  </a:rPr>
                  <a:t>常见分类</a:t>
                </a:r>
                <a:endParaRPr lang="en-US" altLang="zh-CN" sz="2800" b="1" spc="-10" dirty="0">
                  <a:latin typeface="+mn-ea"/>
                </a:endParaRPr>
              </a:p>
            </p:txBody>
          </p:sp>
        </mc:Choice>
        <mc:Fallback xmlns="">
          <p:sp>
            <p:nvSpPr>
              <p:cNvPr id="7" name="TextBox 6">
                <a:extLst>
                  <a:ext uri="{FF2B5EF4-FFF2-40B4-BE49-F238E27FC236}">
                    <a16:creationId xmlns:a16="http://schemas.microsoft.com/office/drawing/2014/main" id="{DC3B6B86-4DEA-AA4D-9280-F616A77C41FB}"/>
                  </a:ext>
                </a:extLst>
              </p:cNvPr>
              <p:cNvSpPr txBox="1">
                <a:spLocks noRot="1" noChangeAspect="1" noMove="1" noResize="1" noEditPoints="1" noAdjustHandles="1" noChangeArrowheads="1" noChangeShapeType="1" noTextEdit="1"/>
              </p:cNvSpPr>
              <p:nvPr/>
            </p:nvSpPr>
            <p:spPr>
              <a:xfrm>
                <a:off x="853745" y="2228507"/>
                <a:ext cx="10973494" cy="1599669"/>
              </a:xfrm>
              <a:prstGeom prst="rect">
                <a:avLst/>
              </a:prstGeom>
              <a:blipFill>
                <a:blip r:embed="rId3"/>
                <a:stretch>
                  <a:fillRect l="-1040" t="-1575" r="-578" b="-10236"/>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6AE19071-2160-634C-B404-3DC537C4AFD0}"/>
              </a:ext>
            </a:extLst>
          </p:cNvPr>
          <p:cNvSpPr txBox="1"/>
          <p:nvPr/>
        </p:nvSpPr>
        <p:spPr>
          <a:xfrm>
            <a:off x="853745" y="4125735"/>
            <a:ext cx="10973494" cy="1082604"/>
          </a:xfrm>
          <a:prstGeom prst="rect">
            <a:avLst/>
          </a:prstGeom>
          <a:noFill/>
        </p:spPr>
        <p:txBody>
          <a:bodyPr wrap="square">
            <a:spAutoFit/>
          </a:bodyPr>
          <a:lstStyle/>
          <a:p>
            <a:pPr marL="457200" indent="-457200">
              <a:lnSpc>
                <a:spcPct val="120000"/>
              </a:lnSpc>
              <a:buFont typeface="Wingdings" pitchFamily="2" charset="2"/>
              <a:buChar char="Ø"/>
            </a:pPr>
            <a:r>
              <a:rPr lang="zh-CN" altLang="en-US" sz="2800" spc="-10" dirty="0">
                <a:latin typeface="+mn-ea"/>
              </a:rPr>
              <a:t>了解机器学习的发展历史（“三盘棋”）及相关应用（衣食住行</a:t>
            </a:r>
            <a:r>
              <a:rPr lang="zh-CN" altLang="en-CN" sz="2800" spc="-10" dirty="0">
                <a:latin typeface="+mn-ea"/>
              </a:rPr>
              <a:t>育乐</a:t>
            </a:r>
            <a:r>
              <a:rPr lang="zh-CN" altLang="en-US" sz="2800" spc="-10" dirty="0">
                <a:latin typeface="+mn-ea"/>
              </a:rPr>
              <a:t>）</a:t>
            </a:r>
            <a:endParaRPr lang="en-US" altLang="zh-CN" sz="2800" spc="-10" dirty="0">
              <a:latin typeface="+mn-ea"/>
            </a:endParaRPr>
          </a:p>
        </p:txBody>
      </p:sp>
      <p:sp>
        <p:nvSpPr>
          <p:cNvPr id="9" name="TextBox 8">
            <a:extLst>
              <a:ext uri="{FF2B5EF4-FFF2-40B4-BE49-F238E27FC236}">
                <a16:creationId xmlns:a16="http://schemas.microsoft.com/office/drawing/2014/main" id="{867501B5-8401-B847-A87A-DA30C6840A1A}"/>
              </a:ext>
            </a:extLst>
          </p:cNvPr>
          <p:cNvSpPr txBox="1"/>
          <p:nvPr/>
        </p:nvSpPr>
        <p:spPr>
          <a:xfrm>
            <a:off x="853745" y="5467290"/>
            <a:ext cx="10973494" cy="565539"/>
          </a:xfrm>
          <a:prstGeom prst="rect">
            <a:avLst/>
          </a:prstGeom>
          <a:noFill/>
        </p:spPr>
        <p:txBody>
          <a:bodyPr wrap="square">
            <a:spAutoFit/>
          </a:bodyPr>
          <a:lstStyle/>
          <a:p>
            <a:pPr marL="457200" indent="-457200">
              <a:lnSpc>
                <a:spcPct val="120000"/>
              </a:lnSpc>
              <a:buFont typeface="Wingdings" pitchFamily="2" charset="2"/>
              <a:buChar char="Ø"/>
            </a:pPr>
            <a:r>
              <a:rPr lang="zh-CN" altLang="en-US" sz="2800" spc="-10" dirty="0">
                <a:latin typeface="+mn-ea"/>
              </a:rPr>
              <a:t>机器学习与相关学科（数据挖掘、模式识别人工智能）的关系</a:t>
            </a:r>
            <a:endParaRPr lang="en-US" altLang="zh-CN" sz="2800" spc="-10" dirty="0">
              <a:latin typeface="+mn-ea"/>
            </a:endParaRPr>
          </a:p>
        </p:txBody>
      </p:sp>
    </p:spTree>
    <p:extLst>
      <p:ext uri="{BB962C8B-B14F-4D97-AF65-F5344CB8AC3E}">
        <p14:creationId xmlns:p14="http://schemas.microsoft.com/office/powerpoint/2010/main" val="221907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310481" y="2499717"/>
            <a:ext cx="729402" cy="426497"/>
          </a:xfrm>
        </p:spPr>
        <p:txBody>
          <a:bodyPr/>
          <a:lstStyle/>
          <a:p>
            <a:pPr marL="0" indent="0">
              <a:buNone/>
            </a:pPr>
            <a:r>
              <a:rPr lang="zh-CN" altLang="en-US" sz="4000" dirty="0"/>
              <a:t>本课程包含的内容</a:t>
            </a:r>
          </a:p>
        </p:txBody>
      </p:sp>
      <p:pic>
        <p:nvPicPr>
          <p:cNvPr id="3" name="Picture 2">
            <a:extLst>
              <a:ext uri="{FF2B5EF4-FFF2-40B4-BE49-F238E27FC236}">
                <a16:creationId xmlns:a16="http://schemas.microsoft.com/office/drawing/2014/main" id="{C1D2828D-162C-2846-BCD5-8B16F0AE5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29" y="84714"/>
            <a:ext cx="9826746" cy="6166448"/>
          </a:xfrm>
          <a:prstGeom prst="rect">
            <a:avLst/>
          </a:prstGeom>
        </p:spPr>
      </p:pic>
    </p:spTree>
    <p:extLst>
      <p:ext uri="{BB962C8B-B14F-4D97-AF65-F5344CB8AC3E}">
        <p14:creationId xmlns:p14="http://schemas.microsoft.com/office/powerpoint/2010/main" val="3922985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p:txBody>
          <a:bodyPr/>
          <a:lstStyle/>
          <a:p>
            <a:pPr marL="0" indent="0">
              <a:buNone/>
            </a:pPr>
            <a:r>
              <a:rPr lang="zh-CN" altLang="en-US" sz="4000" dirty="0"/>
              <a:t>本课程的考核方式</a:t>
            </a:r>
          </a:p>
        </p:txBody>
      </p:sp>
      <p:sp>
        <p:nvSpPr>
          <p:cNvPr id="5" name="Text Box 2">
            <a:extLst>
              <a:ext uri="{FF2B5EF4-FFF2-40B4-BE49-F238E27FC236}">
                <a16:creationId xmlns:a16="http://schemas.microsoft.com/office/drawing/2014/main" id="{3660C410-ADD9-8B49-AD70-E01C38F77EBB}"/>
              </a:ext>
            </a:extLst>
          </p:cNvPr>
          <p:cNvSpPr txBox="1">
            <a:spLocks noChangeArrowheads="1"/>
          </p:cNvSpPr>
          <p:nvPr/>
        </p:nvSpPr>
        <p:spPr bwMode="auto">
          <a:xfrm>
            <a:off x="1538847" y="1106676"/>
            <a:ext cx="8305800"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50000"/>
              </a:spcBef>
              <a:buFont typeface="Wingdings" pitchFamily="2" charset="2"/>
              <a:buChar char="Ø"/>
            </a:pPr>
            <a:r>
              <a:rPr lang="zh-CN" altLang="en-US" dirty="0">
                <a:solidFill>
                  <a:schemeClr val="accent1"/>
                </a:solidFill>
                <a:latin typeface="+mn-ea"/>
                <a:ea typeface="+mn-ea"/>
                <a:sym typeface="Webdings" pitchFamily="2" charset="2"/>
              </a:rPr>
              <a:t>课程评分方法 </a:t>
            </a:r>
            <a:r>
              <a:rPr lang="en-US" altLang="zh-CN" dirty="0">
                <a:solidFill>
                  <a:schemeClr val="accent1"/>
                </a:solidFill>
                <a:latin typeface="+mn-ea"/>
                <a:ea typeface="+mn-ea"/>
                <a:sym typeface="Webdings" pitchFamily="2" charset="2"/>
              </a:rPr>
              <a:t>(Grading Policies)</a:t>
            </a:r>
          </a:p>
          <a:p>
            <a:pPr eaLnBrk="1" hangingPunct="1">
              <a:spcBef>
                <a:spcPct val="50000"/>
              </a:spcBef>
              <a:buFontTx/>
              <a:buNone/>
            </a:pPr>
            <a:r>
              <a:rPr lang="en-US" altLang="zh-CN" sz="2800" dirty="0">
                <a:latin typeface="+mn-ea"/>
                <a:ea typeface="+mn-ea"/>
                <a:sym typeface="Webdings" pitchFamily="2" charset="2"/>
              </a:rPr>
              <a:t>  </a:t>
            </a:r>
            <a:r>
              <a:rPr lang="en-US" altLang="zh-CN" sz="2800" dirty="0">
                <a:latin typeface="+mn-ea"/>
                <a:ea typeface="+mn-ea"/>
                <a:sym typeface="Wingdings" pitchFamily="2" charset="2"/>
              </a:rPr>
              <a:t> </a:t>
            </a:r>
            <a:r>
              <a:rPr lang="zh-CN" altLang="en-US" sz="2800" dirty="0">
                <a:latin typeface="+mn-ea"/>
                <a:ea typeface="+mn-ea"/>
                <a:sym typeface="Wingdings" pitchFamily="2" charset="2"/>
              </a:rPr>
              <a:t>成绩</a:t>
            </a:r>
            <a:r>
              <a:rPr lang="en-US" altLang="zh-CN" sz="2800" dirty="0">
                <a:latin typeface="+mn-ea"/>
                <a:ea typeface="+mn-ea"/>
                <a:sym typeface="Wingdings" pitchFamily="2" charset="2"/>
              </a:rPr>
              <a:t> (Lecture Grade) (100) </a:t>
            </a:r>
          </a:p>
          <a:p>
            <a:pPr>
              <a:spcBef>
                <a:spcPct val="50000"/>
              </a:spcBef>
              <a:buNone/>
            </a:pPr>
            <a:r>
              <a:rPr lang="en-US" altLang="zh-CN" sz="2800" dirty="0">
                <a:latin typeface="+mn-ea"/>
                <a:ea typeface="+mn-ea"/>
                <a:sym typeface="Wingdings" pitchFamily="2" charset="2"/>
              </a:rPr>
              <a:t>       =</a:t>
            </a:r>
            <a:r>
              <a:rPr lang="zh-CN" altLang="en-US" sz="2800" dirty="0">
                <a:latin typeface="+mn-ea"/>
                <a:ea typeface="+mn-ea"/>
                <a:sym typeface="Wingdings" pitchFamily="2" charset="2"/>
              </a:rPr>
              <a:t>考试 </a:t>
            </a:r>
            <a:r>
              <a:rPr lang="en-US" altLang="zh-CN" sz="2800" dirty="0">
                <a:latin typeface="+mn-ea"/>
                <a:ea typeface="+mn-ea"/>
                <a:sym typeface="Wingdings" pitchFamily="2" charset="2"/>
              </a:rPr>
              <a:t>(Final Exam) (80)</a:t>
            </a:r>
          </a:p>
          <a:p>
            <a:pPr>
              <a:spcBef>
                <a:spcPct val="50000"/>
              </a:spcBef>
              <a:buNone/>
            </a:pPr>
            <a:r>
              <a:rPr lang="en-US" altLang="zh-CN" sz="2800" dirty="0">
                <a:latin typeface="+mn-ea"/>
                <a:sym typeface="Wingdings" pitchFamily="2" charset="2"/>
              </a:rPr>
              <a:t> </a:t>
            </a:r>
            <a:r>
              <a:rPr lang="zh-CN" altLang="en-US" sz="2800" dirty="0">
                <a:latin typeface="+mn-ea"/>
                <a:sym typeface="Wingdings" pitchFamily="2" charset="2"/>
              </a:rPr>
              <a:t>        </a:t>
            </a:r>
            <a:r>
              <a:rPr lang="en-US" altLang="zh-CN" sz="2800" dirty="0">
                <a:latin typeface="+mn-ea"/>
                <a:sym typeface="Wingdings" pitchFamily="2" charset="2"/>
              </a:rPr>
              <a:t>+</a:t>
            </a:r>
            <a:r>
              <a:rPr lang="zh-CN" altLang="en-US" sz="2800" dirty="0">
                <a:latin typeface="+mn-ea"/>
                <a:sym typeface="Wingdings" pitchFamily="2" charset="2"/>
              </a:rPr>
              <a:t> </a:t>
            </a:r>
            <a:r>
              <a:rPr lang="zh-CN" altLang="en-US" sz="2800" dirty="0">
                <a:latin typeface="+mn-ea"/>
                <a:ea typeface="+mn-ea"/>
                <a:sym typeface="Wingdings" pitchFamily="2" charset="2"/>
              </a:rPr>
              <a:t>课堂表现</a:t>
            </a:r>
            <a:r>
              <a:rPr lang="zh-CN" altLang="ja-JP" sz="2800" dirty="0">
                <a:latin typeface="+mn-ea"/>
                <a:ea typeface="+mn-ea"/>
                <a:sym typeface="Wingdings" pitchFamily="2" charset="2"/>
              </a:rPr>
              <a:t> </a:t>
            </a:r>
            <a:r>
              <a:rPr lang="en-US" altLang="zh-CN" sz="2800" dirty="0">
                <a:latin typeface="+mn-ea"/>
                <a:ea typeface="+mn-ea"/>
                <a:sym typeface="Wingdings" pitchFamily="2" charset="2"/>
              </a:rPr>
              <a:t>(</a:t>
            </a:r>
            <a:r>
              <a:rPr lang="en-US" altLang="zh-CN" sz="2800" dirty="0" err="1">
                <a:latin typeface="+mn-ea"/>
                <a:ea typeface="+mn-ea"/>
                <a:sym typeface="Wingdings" pitchFamily="2" charset="2"/>
              </a:rPr>
              <a:t>Attendence</a:t>
            </a:r>
            <a:r>
              <a:rPr lang="en-US" altLang="zh-CN" sz="2800" dirty="0">
                <a:latin typeface="+mn-ea"/>
                <a:ea typeface="+mn-ea"/>
                <a:sym typeface="Wingdings" pitchFamily="2" charset="2"/>
              </a:rPr>
              <a:t>)(10)</a:t>
            </a:r>
          </a:p>
          <a:p>
            <a:pPr eaLnBrk="1" hangingPunct="1">
              <a:spcBef>
                <a:spcPct val="50000"/>
              </a:spcBef>
              <a:buFontTx/>
              <a:buNone/>
            </a:pPr>
            <a:r>
              <a:rPr lang="zh-CN" altLang="en-US" sz="2800" dirty="0">
                <a:latin typeface="+mn-ea"/>
                <a:ea typeface="+mn-ea"/>
                <a:sym typeface="Wingdings" pitchFamily="2" charset="2"/>
              </a:rPr>
              <a:t>         </a:t>
            </a:r>
            <a:r>
              <a:rPr lang="en-US" altLang="zh-CN" sz="2800" dirty="0">
                <a:latin typeface="+mn-ea"/>
                <a:ea typeface="+mn-ea"/>
                <a:sym typeface="Wingdings" pitchFamily="2" charset="2"/>
              </a:rPr>
              <a:t>+</a:t>
            </a:r>
            <a:r>
              <a:rPr lang="zh-CN" altLang="en-US" sz="2800" dirty="0">
                <a:latin typeface="+mn-ea"/>
                <a:ea typeface="+mn-ea"/>
                <a:sym typeface="Wingdings" pitchFamily="2" charset="2"/>
              </a:rPr>
              <a:t> 工程项目 </a:t>
            </a:r>
            <a:r>
              <a:rPr lang="en-US" altLang="zh-CN" sz="2800" dirty="0">
                <a:latin typeface="+mn-ea"/>
                <a:sym typeface="Wingdings" pitchFamily="2" charset="2"/>
              </a:rPr>
              <a:t>(Project) (10)</a:t>
            </a:r>
          </a:p>
        </p:txBody>
      </p:sp>
      <p:graphicFrame>
        <p:nvGraphicFramePr>
          <p:cNvPr id="10" name="Object 11">
            <a:extLst>
              <a:ext uri="{FF2B5EF4-FFF2-40B4-BE49-F238E27FC236}">
                <a16:creationId xmlns:a16="http://schemas.microsoft.com/office/drawing/2014/main" id="{28E75028-A7F0-A941-A140-1393C384B463}"/>
              </a:ext>
            </a:extLst>
          </p:cNvPr>
          <p:cNvGraphicFramePr>
            <a:graphicFrameLocks noChangeAspect="1"/>
          </p:cNvGraphicFramePr>
          <p:nvPr>
            <p:extLst>
              <p:ext uri="{D42A27DB-BD31-4B8C-83A1-F6EECF244321}">
                <p14:modId xmlns:p14="http://schemas.microsoft.com/office/powerpoint/2010/main" val="2330649815"/>
              </p:ext>
            </p:extLst>
          </p:nvPr>
        </p:nvGraphicFramePr>
        <p:xfrm>
          <a:off x="1342842" y="4501161"/>
          <a:ext cx="1570038" cy="1608137"/>
        </p:xfrm>
        <a:graphic>
          <a:graphicData uri="http://schemas.openxmlformats.org/presentationml/2006/ole">
            <mc:AlternateContent xmlns:mc="http://schemas.openxmlformats.org/markup-compatibility/2006">
              <mc:Choice xmlns:v="urn:schemas-microsoft-com:vml" Requires="v">
                <p:oleObj name="剪辑" r:id="rId5" imgW="23304500" imgH="19304000" progId="MS_ClipArt_Gallery.2">
                  <p:embed/>
                </p:oleObj>
              </mc:Choice>
              <mc:Fallback>
                <p:oleObj name="剪辑" r:id="rId5" imgW="23304500" imgH="19304000" progId="MS_ClipArt_Gallery.2">
                  <p:embed/>
                  <p:pic>
                    <p:nvPicPr>
                      <p:cNvPr id="4107" name="Object 11">
                        <a:extLst>
                          <a:ext uri="{FF2B5EF4-FFF2-40B4-BE49-F238E27FC236}">
                            <a16:creationId xmlns:a16="http://schemas.microsoft.com/office/drawing/2014/main" id="{7D06EF75-E030-0C43-9919-4F13BEC62C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2842" y="4501161"/>
                        <a:ext cx="1570038" cy="160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11" name="Text Box 12">
            <a:extLst>
              <a:ext uri="{FF2B5EF4-FFF2-40B4-BE49-F238E27FC236}">
                <a16:creationId xmlns:a16="http://schemas.microsoft.com/office/drawing/2014/main" id="{E7903A46-47BA-014D-9AF7-543B36D64C14}"/>
              </a:ext>
            </a:extLst>
          </p:cNvPr>
          <p:cNvSpPr txBox="1">
            <a:spLocks noChangeArrowheads="1"/>
          </p:cNvSpPr>
          <p:nvPr/>
        </p:nvSpPr>
        <p:spPr bwMode="auto">
          <a:xfrm>
            <a:off x="3798545" y="4501161"/>
            <a:ext cx="5545137" cy="1311275"/>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b="1" dirty="0"/>
              <a:t>注意</a:t>
            </a:r>
            <a:r>
              <a:rPr lang="en-US" altLang="zh-CN" b="1" dirty="0"/>
              <a:t>:</a:t>
            </a:r>
          </a:p>
          <a:p>
            <a:pPr eaLnBrk="1" hangingPunct="1">
              <a:spcBef>
                <a:spcPct val="50000"/>
              </a:spcBef>
              <a:buFontTx/>
              <a:buNone/>
            </a:pPr>
            <a:r>
              <a:rPr lang="zh-CN" altLang="en-US" b="1" dirty="0"/>
              <a:t>不许随便缺课，注意课堂纪律</a:t>
            </a:r>
          </a:p>
        </p:txBody>
      </p:sp>
      <p:pic>
        <p:nvPicPr>
          <p:cNvPr id="2" name="Picture 1">
            <a:extLst>
              <a:ext uri="{FF2B5EF4-FFF2-40B4-BE49-F238E27FC236}">
                <a16:creationId xmlns:a16="http://schemas.microsoft.com/office/drawing/2014/main" id="{516D4052-920A-9738-7C17-546812E3DAC7}"/>
              </a:ext>
            </a:extLst>
          </p:cNvPr>
          <p:cNvPicPr>
            <a:picLocks noChangeAspect="1"/>
          </p:cNvPicPr>
          <p:nvPr/>
        </p:nvPicPr>
        <p:blipFill>
          <a:blip r:embed="rId7"/>
          <a:stretch>
            <a:fillRect/>
          </a:stretch>
        </p:blipFill>
        <p:spPr>
          <a:xfrm>
            <a:off x="9528099" y="1160528"/>
            <a:ext cx="2404426" cy="4202057"/>
          </a:xfrm>
          <a:prstGeom prst="rect">
            <a:avLst/>
          </a:prstGeom>
        </p:spPr>
      </p:pic>
    </p:spTree>
    <p:extLst>
      <p:ext uri="{BB962C8B-B14F-4D97-AF65-F5344CB8AC3E}">
        <p14:creationId xmlns:p14="http://schemas.microsoft.com/office/powerpoint/2010/main" val="116649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Left)">
                                      <p:cBhvr>
                                        <p:cTn id="11" dur="500"/>
                                        <p:tgtEl>
                                          <p:spTgt spid="10"/>
                                        </p:tgtEl>
                                      </p:cBhvr>
                                    </p:animEffect>
                                  </p:childTnLst>
                                  <p:subTnLst>
                                    <p:audio>
                                      <p:cMediaNode>
                                        <p:cTn display="0" masterRel="sameClick">
                                          <p:stCondLst>
                                            <p:cond evt="begin" delay="0">
                                              <p:tn val="9"/>
                                            </p:cond>
                                          </p:stCondLst>
                                          <p:endCondLst>
                                            <p:cond evt="onStopAudio" delay="0">
                                              <p:tgtEl>
                                                <p:sldTgt/>
                                              </p:tgtEl>
                                            </p:cond>
                                          </p:endCondLst>
                                        </p:cTn>
                                        <p:tgtEl>
                                          <p:sndTgt r:embed="rId4" name="REMINDER.WAV"/>
                                        </p:tgtEl>
                                      </p:cMediaNode>
                                    </p:audio>
                                  </p:sub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linds(horizontal)">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53757"/>
            <a:ext cx="12192001" cy="6858000"/>
          </a:xfrm>
          <a:prstGeom prst="rect">
            <a:avLst/>
          </a:prstGeom>
        </p:spPr>
      </p:pic>
      <p:sp>
        <p:nvSpPr>
          <p:cNvPr id="4" name="矩形 28"/>
          <p:cNvSpPr/>
          <p:nvPr/>
        </p:nvSpPr>
        <p:spPr bwMode="auto">
          <a:xfrm>
            <a:off x="2203" y="3489165"/>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3679342"/>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4445440"/>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5323531" y="1815460"/>
            <a:ext cx="3708645"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机器学习的概念与定义</a:t>
            </a:r>
          </a:p>
        </p:txBody>
      </p:sp>
      <p:sp>
        <p:nvSpPr>
          <p:cNvPr id="10" name="TextBox 9"/>
          <p:cNvSpPr txBox="1"/>
          <p:nvPr/>
        </p:nvSpPr>
        <p:spPr bwMode="auto">
          <a:xfrm>
            <a:off x="6642083" y="3706983"/>
            <a:ext cx="3016148"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机器学习发展历史</a:t>
            </a:r>
          </a:p>
        </p:txBody>
      </p:sp>
      <p:sp>
        <p:nvSpPr>
          <p:cNvPr id="12" name="TextBox 11"/>
          <p:cNvSpPr txBox="1"/>
          <p:nvPr/>
        </p:nvSpPr>
        <p:spPr bwMode="auto">
          <a:xfrm>
            <a:off x="6009436" y="2786409"/>
            <a:ext cx="3016148"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机器学习基本知识</a:t>
            </a:r>
          </a:p>
        </p:txBody>
      </p:sp>
      <p:sp>
        <p:nvSpPr>
          <p:cNvPr id="14" name="TextBox 13"/>
          <p:cNvSpPr txBox="1"/>
          <p:nvPr/>
        </p:nvSpPr>
        <p:spPr bwMode="auto">
          <a:xfrm>
            <a:off x="7265903" y="4619460"/>
            <a:ext cx="2669899"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机器学习的应用</a:t>
            </a:r>
          </a:p>
        </p:txBody>
      </p:sp>
      <p:sp>
        <p:nvSpPr>
          <p:cNvPr id="16" name="TextBox 15"/>
          <p:cNvSpPr txBox="1"/>
          <p:nvPr/>
        </p:nvSpPr>
        <p:spPr>
          <a:xfrm>
            <a:off x="4430551" y="1758940"/>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5121793" y="2737128"/>
            <a:ext cx="957608"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02</a:t>
            </a:r>
            <a:endParaRPr lang="zh-CN" altLang="en-US" sz="5299">
              <a:solidFill>
                <a:schemeClr val="accent1"/>
              </a:solidFill>
              <a:latin typeface="Impact" pitchFamily="34" charset="0"/>
            </a:endParaRPr>
          </a:p>
        </p:txBody>
      </p:sp>
      <p:sp>
        <p:nvSpPr>
          <p:cNvPr id="18" name="TextBox 17"/>
          <p:cNvSpPr txBox="1"/>
          <p:nvPr/>
        </p:nvSpPr>
        <p:spPr>
          <a:xfrm>
            <a:off x="5835201" y="3610562"/>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19" name="TextBox 18"/>
          <p:cNvSpPr txBox="1"/>
          <p:nvPr/>
        </p:nvSpPr>
        <p:spPr>
          <a:xfrm>
            <a:off x="6386790" y="4517980"/>
            <a:ext cx="955472"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04</a:t>
            </a:r>
            <a:endParaRPr lang="zh-CN" altLang="en-US" sz="5299" dirty="0">
              <a:solidFill>
                <a:schemeClr val="accent1"/>
              </a:solidFill>
              <a:latin typeface="Impact" pitchFamily="34" charset="0"/>
            </a:endParaRPr>
          </a:p>
        </p:txBody>
      </p:sp>
      <p:sp>
        <p:nvSpPr>
          <p:cNvPr id="21" name="TextBox 20"/>
          <p:cNvSpPr txBox="1"/>
          <p:nvPr/>
        </p:nvSpPr>
        <p:spPr>
          <a:xfrm>
            <a:off x="10022756" y="3316852"/>
            <a:ext cx="2023754" cy="656591"/>
          </a:xfrm>
          <a:prstGeom prst="rect">
            <a:avLst/>
          </a:prstGeom>
          <a:noFill/>
        </p:spPr>
        <p:txBody>
          <a:bodyPr wrap="none" lIns="121889" tIns="60944" rIns="121889" bIns="60944" rtlCol="0">
            <a:spAutoFit/>
          </a:bodyPr>
          <a:lstStyle/>
          <a:p>
            <a:r>
              <a:rPr lang="zh-CN" altLang="en-US" sz="3499" b="1">
                <a:solidFill>
                  <a:schemeClr val="bg1"/>
                </a:solidFill>
                <a:latin typeface="Eras Bold ITC" panose="020B0907030504020204" pitchFamily="34" charset="0"/>
                <a:ea typeface="微软雅黑" panose="020B0503020204020204" pitchFamily="34" charset="-122"/>
              </a:rPr>
              <a:t>为人师表</a:t>
            </a:r>
          </a:p>
        </p:txBody>
      </p:sp>
      <p:sp>
        <p:nvSpPr>
          <p:cNvPr id="20" name="TextBox 19">
            <a:extLst>
              <a:ext uri="{FF2B5EF4-FFF2-40B4-BE49-F238E27FC236}">
                <a16:creationId xmlns:a16="http://schemas.microsoft.com/office/drawing/2014/main" id="{D0777F15-B2A0-094D-A88E-B750E08F24C5}"/>
              </a:ext>
            </a:extLst>
          </p:cNvPr>
          <p:cNvSpPr txBox="1"/>
          <p:nvPr/>
        </p:nvSpPr>
        <p:spPr bwMode="auto">
          <a:xfrm>
            <a:off x="672772" y="766522"/>
            <a:ext cx="5375768" cy="738631"/>
          </a:xfrm>
          <a:prstGeom prst="rect">
            <a:avLst/>
          </a:prstGeom>
          <a:noFill/>
        </p:spPr>
        <p:txBody>
          <a:bodyPr wrap="none" lIns="121889" tIns="60944" rIns="121889" bIns="60944">
            <a:spAutoFit/>
          </a:bodyPr>
          <a:lstStyle/>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第一章、机器学习概论</a:t>
            </a:r>
          </a:p>
        </p:txBody>
      </p:sp>
      <p:sp>
        <p:nvSpPr>
          <p:cNvPr id="22" name="TextBox 21">
            <a:extLst>
              <a:ext uri="{FF2B5EF4-FFF2-40B4-BE49-F238E27FC236}">
                <a16:creationId xmlns:a16="http://schemas.microsoft.com/office/drawing/2014/main" id="{708896E4-A709-B44F-9BC7-21058C0B6360}"/>
              </a:ext>
            </a:extLst>
          </p:cNvPr>
          <p:cNvSpPr txBox="1"/>
          <p:nvPr/>
        </p:nvSpPr>
        <p:spPr bwMode="auto">
          <a:xfrm>
            <a:off x="7914689" y="5594822"/>
            <a:ext cx="4054894"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机器学习与其他相关学科</a:t>
            </a:r>
          </a:p>
        </p:txBody>
      </p:sp>
      <p:sp>
        <p:nvSpPr>
          <p:cNvPr id="23" name="TextBox 22">
            <a:extLst>
              <a:ext uri="{FF2B5EF4-FFF2-40B4-BE49-F238E27FC236}">
                <a16:creationId xmlns:a16="http://schemas.microsoft.com/office/drawing/2014/main" id="{AFE6E07B-C22A-1140-A898-0F68E2629380}"/>
              </a:ext>
            </a:extLst>
          </p:cNvPr>
          <p:cNvSpPr txBox="1"/>
          <p:nvPr/>
        </p:nvSpPr>
        <p:spPr>
          <a:xfrm>
            <a:off x="7035576" y="5493342"/>
            <a:ext cx="973922" cy="938558"/>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05</a:t>
            </a:r>
            <a:endParaRPr lang="zh-CN" altLang="en-US" sz="5299" dirty="0">
              <a:solidFill>
                <a:schemeClr val="accent1"/>
              </a:solidFill>
              <a:latin typeface="Impact" pitchFamily="34" charset="0"/>
            </a:endParaRPr>
          </a:p>
        </p:txBody>
      </p:sp>
      <p:sp>
        <p:nvSpPr>
          <p:cNvPr id="25" name="TextBox 24">
            <a:extLst>
              <a:ext uri="{FF2B5EF4-FFF2-40B4-BE49-F238E27FC236}">
                <a16:creationId xmlns:a16="http://schemas.microsoft.com/office/drawing/2014/main" id="{2CA1D8A7-C8A8-B84E-9BEE-037C1E3431BD}"/>
              </a:ext>
            </a:extLst>
          </p:cNvPr>
          <p:cNvSpPr txBox="1"/>
          <p:nvPr/>
        </p:nvSpPr>
        <p:spPr bwMode="auto">
          <a:xfrm>
            <a:off x="706809" y="6235019"/>
            <a:ext cx="6457796" cy="553966"/>
          </a:xfrm>
          <a:prstGeom prst="rect">
            <a:avLst/>
          </a:prstGeom>
          <a:noFill/>
        </p:spPr>
        <p:txBody>
          <a:bodyPr wrap="none" lIns="121889" tIns="60944" rIns="121889" bIns="60944">
            <a:spAutoFit/>
          </a:bodyPr>
          <a:lstStyle/>
          <a:p>
            <a:pPr>
              <a:defRPr/>
            </a:pPr>
            <a:r>
              <a:rPr lang="zh-CN" altLang="en-US" sz="2800" b="1" kern="0" dirty="0">
                <a:solidFill>
                  <a:srgbClr val="002060"/>
                </a:solidFill>
                <a:latin typeface="微软雅黑" panose="020B0503020204020204" pitchFamily="34" charset="-122"/>
                <a:ea typeface="微软雅黑" panose="020B0503020204020204" pitchFamily="34" charset="-122"/>
              </a:rPr>
              <a:t>本章学习的目的：</a:t>
            </a:r>
            <a:r>
              <a:rPr lang="zh-CN" altLang="en-US" sz="2800" b="1" kern="0" dirty="0">
                <a:solidFill>
                  <a:srgbClr val="FF0000"/>
                </a:solidFill>
                <a:latin typeface="微软雅黑" panose="020B0503020204020204" pitchFamily="34" charset="-122"/>
                <a:ea typeface="微软雅黑" panose="020B0503020204020204" pitchFamily="34" charset="-122"/>
              </a:rPr>
              <a:t>认识机器学习是什么 </a:t>
            </a: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nodeType="withGroup">
                            <p:stCondLst>
                              <p:cond delay="500"/>
                            </p:stCondLst>
                            <p:childTnLst>
                              <p:par>
                                <p:cTn id="14" presetID="42" presetClass="entr" presetSubtype="0" fill="hold" grpId="0" nodeType="afterEffec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par>
                          <p:cTn id="24" fill="hold" nodeType="withGroup">
                            <p:stCondLst>
                              <p:cond delay="1000"/>
                            </p:stCondLst>
                            <p:childTnLst>
                              <p:par>
                                <p:cTn id="25" presetID="42" presetClass="entr" presetSubtype="0" fill="hold" grpId="0" nodeType="afterEffec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par>
                          <p:cTn id="30" fill="hold" nodeType="withGroup">
                            <p:stCondLst>
                              <p:cond delay="2000"/>
                            </p:stCondLst>
                            <p:childTnLst>
                              <p:par>
                                <p:cTn id="31" presetID="49" presetClass="entr" presetSubtype="0" decel="100000" fill="hold" grpId="0" nodeType="afterEffec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 calcmode="lin" valueType="num">
                                      <p:cBhvr>
                                        <p:cTn id="35" dur="500" fill="hold"/>
                                        <p:tgtEl>
                                          <p:spTgt spid="16"/>
                                        </p:tgtEl>
                                        <p:attrNameLst>
                                          <p:attrName>style.rotation</p:attrName>
                                        </p:attrNameLst>
                                      </p:cBhvr>
                                      <p:tavLst>
                                        <p:tav tm="0">
                                          <p:val>
                                            <p:fltVal val="360"/>
                                          </p:val>
                                        </p:tav>
                                        <p:tav tm="100000">
                                          <p:val>
                                            <p:fltVal val="0"/>
                                          </p:val>
                                        </p:tav>
                                      </p:tavLst>
                                    </p:anim>
                                    <p:animEffect transition="in" filter="fade">
                                      <p:cBhvr>
                                        <p:cTn id="36" dur="500"/>
                                        <p:tgtEl>
                                          <p:spTgt spid="16"/>
                                        </p:tgtEl>
                                      </p:cBhvr>
                                    </p:animEffect>
                                  </p:childTnLst>
                                </p:cTn>
                              </p:par>
                            </p:childTnLst>
                          </p:cTn>
                        </p:par>
                        <p:par>
                          <p:cTn id="37" fill="hold" nodeType="withGroup">
                            <p:stCondLst>
                              <p:cond delay="2500"/>
                            </p:stCondLst>
                            <p:childTnLst>
                              <p:par>
                                <p:cTn id="38" presetID="42" presetClass="entr" presetSubtype="0" fill="hold" grpId="0" nodeType="afterEffec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anim calcmode="lin" valueType="num">
                                      <p:cBhvr>
                                        <p:cTn id="41" dur="500" fill="hold"/>
                                        <p:tgtEl>
                                          <p:spTgt spid="8"/>
                                        </p:tgtEl>
                                        <p:attrNameLst>
                                          <p:attrName>ppt_x</p:attrName>
                                        </p:attrNameLst>
                                      </p:cBhvr>
                                      <p:tavLst>
                                        <p:tav tm="0">
                                          <p:val>
                                            <p:strVal val="#ppt_x"/>
                                          </p:val>
                                        </p:tav>
                                        <p:tav tm="100000">
                                          <p:val>
                                            <p:strVal val="#ppt_x"/>
                                          </p:val>
                                        </p:tav>
                                      </p:tavLst>
                                    </p:anim>
                                    <p:anim calcmode="lin" valueType="num">
                                      <p:cBhvr>
                                        <p:cTn id="42" dur="500" fill="hold"/>
                                        <p:tgtEl>
                                          <p:spTgt spid="8"/>
                                        </p:tgtEl>
                                        <p:attrNameLst>
                                          <p:attrName>ppt_y</p:attrName>
                                        </p:attrNameLst>
                                      </p:cBhvr>
                                      <p:tavLst>
                                        <p:tav tm="0">
                                          <p:val>
                                            <p:strVal val="#ppt_y+.1"/>
                                          </p:val>
                                        </p:tav>
                                        <p:tav tm="100000">
                                          <p:val>
                                            <p:strVal val="#ppt_y"/>
                                          </p:val>
                                        </p:tav>
                                      </p:tavLst>
                                    </p:anim>
                                  </p:childTnLst>
                                </p:cTn>
                              </p:par>
                            </p:childTnLst>
                          </p:cTn>
                        </p:par>
                        <p:par>
                          <p:cTn id="43" fill="hold" nodeType="withGroup">
                            <p:stCondLst>
                              <p:cond delay="3000"/>
                            </p:stCondLst>
                            <p:childTnLst>
                              <p:par>
                                <p:cTn id="44" presetID="49" presetClass="entr" presetSubtype="0" decel="100000" fill="hold" grpId="0" nodeType="afterEffec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style.rotation</p:attrName>
                                        </p:attrNameLst>
                                      </p:cBhvr>
                                      <p:tavLst>
                                        <p:tav tm="0">
                                          <p:val>
                                            <p:fltVal val="360"/>
                                          </p:val>
                                        </p:tav>
                                        <p:tav tm="100000">
                                          <p:val>
                                            <p:fltVal val="0"/>
                                          </p:val>
                                        </p:tav>
                                      </p:tavLst>
                                    </p:anim>
                                    <p:animEffect transition="in" filter="fade">
                                      <p:cBhvr>
                                        <p:cTn id="49" dur="500"/>
                                        <p:tgtEl>
                                          <p:spTgt spid="17"/>
                                        </p:tgtEl>
                                      </p:cBhvr>
                                    </p:animEffect>
                                  </p:childTnLst>
                                </p:cTn>
                              </p:par>
                              <p:par>
                                <p:cTn id="50" presetID="42" presetClass="entr" presetSubtype="0" fill="hold" grpId="0" nodeType="withEffec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anim calcmode="lin" valueType="num">
                                      <p:cBhvr>
                                        <p:cTn id="53" dur="500" fill="hold"/>
                                        <p:tgtEl>
                                          <p:spTgt spid="12"/>
                                        </p:tgtEl>
                                        <p:attrNameLst>
                                          <p:attrName>ppt_x</p:attrName>
                                        </p:attrNameLst>
                                      </p:cBhvr>
                                      <p:tavLst>
                                        <p:tav tm="0">
                                          <p:val>
                                            <p:strVal val="#ppt_x"/>
                                          </p:val>
                                        </p:tav>
                                        <p:tav tm="100000">
                                          <p:val>
                                            <p:strVal val="#ppt_x"/>
                                          </p:val>
                                        </p:tav>
                                      </p:tavLst>
                                    </p:anim>
                                    <p:anim calcmode="lin" valueType="num">
                                      <p:cBhvr>
                                        <p:cTn id="54" dur="500" fill="hold"/>
                                        <p:tgtEl>
                                          <p:spTgt spid="12"/>
                                        </p:tgtEl>
                                        <p:attrNameLst>
                                          <p:attrName>ppt_y</p:attrName>
                                        </p:attrNameLst>
                                      </p:cBhvr>
                                      <p:tavLst>
                                        <p:tav tm="0">
                                          <p:val>
                                            <p:strVal val="#ppt_y+.1"/>
                                          </p:val>
                                        </p:tav>
                                        <p:tav tm="100000">
                                          <p:val>
                                            <p:strVal val="#ppt_y"/>
                                          </p:val>
                                        </p:tav>
                                      </p:tavLst>
                                    </p:anim>
                                  </p:childTnLst>
                                </p:cTn>
                              </p:par>
                            </p:childTnLst>
                          </p:cTn>
                        </p:par>
                        <p:par>
                          <p:cTn id="55" fill="hold" nodeType="withGroup">
                            <p:stCondLst>
                              <p:cond delay="3500"/>
                            </p:stCondLst>
                            <p:childTnLst>
                              <p:par>
                                <p:cTn id="56" presetID="49" presetClass="entr" presetSubtype="0" decel="100000" fill="hold" grpId="0" nodeType="afterEffect">
                                  <p:childTnLst>
                                    <p:set>
                                      <p:cBhvr>
                                        <p:cTn id="57" dur="1" fill="hold">
                                          <p:stCondLst>
                                            <p:cond delay="0"/>
                                          </p:stCondLst>
                                        </p:cTn>
                                        <p:tgtEl>
                                          <p:spTgt spid="18"/>
                                        </p:tgtEl>
                                        <p:attrNameLst>
                                          <p:attrName>style.visibility</p:attrName>
                                        </p:attrNameLst>
                                      </p:cBhvr>
                                      <p:to>
                                        <p:strVal val="visible"/>
                                      </p:to>
                                    </p:set>
                                    <p:anim calcmode="lin" valueType="num">
                                      <p:cBhvr>
                                        <p:cTn id="58" dur="500" fill="hold"/>
                                        <p:tgtEl>
                                          <p:spTgt spid="18"/>
                                        </p:tgtEl>
                                        <p:attrNameLst>
                                          <p:attrName>ppt_w</p:attrName>
                                        </p:attrNameLst>
                                      </p:cBhvr>
                                      <p:tavLst>
                                        <p:tav tm="0">
                                          <p:val>
                                            <p:fltVal val="0"/>
                                          </p:val>
                                        </p:tav>
                                        <p:tav tm="100000">
                                          <p:val>
                                            <p:strVal val="#ppt_w"/>
                                          </p:val>
                                        </p:tav>
                                      </p:tavLst>
                                    </p:anim>
                                    <p:anim calcmode="lin" valueType="num">
                                      <p:cBhvr>
                                        <p:cTn id="59" dur="500" fill="hold"/>
                                        <p:tgtEl>
                                          <p:spTgt spid="18"/>
                                        </p:tgtEl>
                                        <p:attrNameLst>
                                          <p:attrName>ppt_h</p:attrName>
                                        </p:attrNameLst>
                                      </p:cBhvr>
                                      <p:tavLst>
                                        <p:tav tm="0">
                                          <p:val>
                                            <p:fltVal val="0"/>
                                          </p:val>
                                        </p:tav>
                                        <p:tav tm="100000">
                                          <p:val>
                                            <p:strVal val="#ppt_h"/>
                                          </p:val>
                                        </p:tav>
                                      </p:tavLst>
                                    </p:anim>
                                    <p:anim calcmode="lin" valueType="num">
                                      <p:cBhvr>
                                        <p:cTn id="60" dur="500" fill="hold"/>
                                        <p:tgtEl>
                                          <p:spTgt spid="18"/>
                                        </p:tgtEl>
                                        <p:attrNameLst>
                                          <p:attrName>style.rotation</p:attrName>
                                        </p:attrNameLst>
                                      </p:cBhvr>
                                      <p:tavLst>
                                        <p:tav tm="0">
                                          <p:val>
                                            <p:fltVal val="360"/>
                                          </p:val>
                                        </p:tav>
                                        <p:tav tm="100000">
                                          <p:val>
                                            <p:fltVal val="0"/>
                                          </p:val>
                                        </p:tav>
                                      </p:tavLst>
                                    </p:anim>
                                    <p:animEffect transition="in" filter="fade">
                                      <p:cBhvr>
                                        <p:cTn id="61" dur="500"/>
                                        <p:tgtEl>
                                          <p:spTgt spid="18"/>
                                        </p:tgtEl>
                                      </p:cBhvr>
                                    </p:animEffect>
                                  </p:childTnLst>
                                </p:cTn>
                              </p:par>
                              <p:par>
                                <p:cTn id="62" presetID="42" presetClass="entr" presetSubtype="0" fill="hold" grpId="0" nodeType="withEffect">
                                  <p:childTnLst>
                                    <p:set>
                                      <p:cBhvr>
                                        <p:cTn id="63" dur="1" fill="hold">
                                          <p:stCondLst>
                                            <p:cond delay="0"/>
                                          </p:stCondLst>
                                        </p:cTn>
                                        <p:tgtEl>
                                          <p:spTgt spid="10"/>
                                        </p:tgtEl>
                                        <p:attrNameLst>
                                          <p:attrName>style.visibility</p:attrName>
                                        </p:attrNameLst>
                                      </p:cBhvr>
                                      <p:to>
                                        <p:strVal val="visible"/>
                                      </p:to>
                                    </p:set>
                                    <p:animEffect transition="in" filter="fade">
                                      <p:cBhvr>
                                        <p:cTn id="64" dur="500"/>
                                        <p:tgtEl>
                                          <p:spTgt spid="10"/>
                                        </p:tgtEl>
                                      </p:cBhvr>
                                    </p:animEffect>
                                    <p:anim calcmode="lin" valueType="num">
                                      <p:cBhvr>
                                        <p:cTn id="65" dur="500" fill="hold"/>
                                        <p:tgtEl>
                                          <p:spTgt spid="10"/>
                                        </p:tgtEl>
                                        <p:attrNameLst>
                                          <p:attrName>ppt_x</p:attrName>
                                        </p:attrNameLst>
                                      </p:cBhvr>
                                      <p:tavLst>
                                        <p:tav tm="0">
                                          <p:val>
                                            <p:strVal val="#ppt_x"/>
                                          </p:val>
                                        </p:tav>
                                        <p:tav tm="100000">
                                          <p:val>
                                            <p:strVal val="#ppt_x"/>
                                          </p:val>
                                        </p:tav>
                                      </p:tavLst>
                                    </p:anim>
                                    <p:anim calcmode="lin" valueType="num">
                                      <p:cBhvr>
                                        <p:cTn id="66" dur="500" fill="hold"/>
                                        <p:tgtEl>
                                          <p:spTgt spid="10"/>
                                        </p:tgtEl>
                                        <p:attrNameLst>
                                          <p:attrName>ppt_y</p:attrName>
                                        </p:attrNameLst>
                                      </p:cBhvr>
                                      <p:tavLst>
                                        <p:tav tm="0">
                                          <p:val>
                                            <p:strVal val="#ppt_y+.1"/>
                                          </p:val>
                                        </p:tav>
                                        <p:tav tm="100000">
                                          <p:val>
                                            <p:strVal val="#ppt_y"/>
                                          </p:val>
                                        </p:tav>
                                      </p:tavLst>
                                    </p:anim>
                                  </p:childTnLst>
                                </p:cTn>
                              </p:par>
                            </p:childTnLst>
                          </p:cTn>
                        </p:par>
                        <p:par>
                          <p:cTn id="67" fill="hold" nodeType="withGroup">
                            <p:stCondLst>
                              <p:cond delay="4000"/>
                            </p:stCondLst>
                            <p:childTnLst>
                              <p:par>
                                <p:cTn id="68" presetID="49" presetClass="entr" presetSubtype="0" decel="100000" fill="hold" grpId="0" nodeType="afterEffec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 calcmode="lin" valueType="num">
                                      <p:cBhvr>
                                        <p:cTn id="72" dur="500" fill="hold"/>
                                        <p:tgtEl>
                                          <p:spTgt spid="19"/>
                                        </p:tgtEl>
                                        <p:attrNameLst>
                                          <p:attrName>style.rotation</p:attrName>
                                        </p:attrNameLst>
                                      </p:cBhvr>
                                      <p:tavLst>
                                        <p:tav tm="0">
                                          <p:val>
                                            <p:fltVal val="360"/>
                                          </p:val>
                                        </p:tav>
                                        <p:tav tm="100000">
                                          <p:val>
                                            <p:fltVal val="0"/>
                                          </p:val>
                                        </p:tav>
                                      </p:tavLst>
                                    </p:anim>
                                    <p:animEffect transition="in" filter="fade">
                                      <p:cBhvr>
                                        <p:cTn id="73" dur="500"/>
                                        <p:tgtEl>
                                          <p:spTgt spid="19"/>
                                        </p:tgtEl>
                                      </p:cBhvr>
                                    </p:animEffect>
                                  </p:childTnLst>
                                </p:cTn>
                              </p:par>
                              <p:par>
                                <p:cTn id="74" presetID="42" presetClass="entr" presetSubtype="0" fill="hold" grpId="0" nodeType="withEffect">
                                  <p:childTnLst>
                                    <p:set>
                                      <p:cBhvr>
                                        <p:cTn id="75" dur="1" fill="hold">
                                          <p:stCondLst>
                                            <p:cond delay="0"/>
                                          </p:stCondLst>
                                        </p:cTn>
                                        <p:tgtEl>
                                          <p:spTgt spid="14"/>
                                        </p:tgtEl>
                                        <p:attrNameLst>
                                          <p:attrName>style.visibility</p:attrName>
                                        </p:attrNameLst>
                                      </p:cBhvr>
                                      <p:to>
                                        <p:strVal val="visible"/>
                                      </p:to>
                                    </p:set>
                                    <p:animEffect transition="in" filter="fade">
                                      <p:cBhvr>
                                        <p:cTn id="76" dur="500"/>
                                        <p:tgtEl>
                                          <p:spTgt spid="14"/>
                                        </p:tgtEl>
                                      </p:cBhvr>
                                    </p:animEffect>
                                    <p:anim calcmode="lin" valueType="num">
                                      <p:cBhvr>
                                        <p:cTn id="77" dur="500" fill="hold"/>
                                        <p:tgtEl>
                                          <p:spTgt spid="14"/>
                                        </p:tgtEl>
                                        <p:attrNameLst>
                                          <p:attrName>ppt_x</p:attrName>
                                        </p:attrNameLst>
                                      </p:cBhvr>
                                      <p:tavLst>
                                        <p:tav tm="0">
                                          <p:val>
                                            <p:strVal val="#ppt_x"/>
                                          </p:val>
                                        </p:tav>
                                        <p:tav tm="100000">
                                          <p:val>
                                            <p:strVal val="#ppt_x"/>
                                          </p:val>
                                        </p:tav>
                                      </p:tavLst>
                                    </p:anim>
                                    <p:anim calcmode="lin" valueType="num">
                                      <p:cBhvr>
                                        <p:cTn id="78" dur="500" fill="hold"/>
                                        <p:tgtEl>
                                          <p:spTgt spid="14"/>
                                        </p:tgtEl>
                                        <p:attrNameLst>
                                          <p:attrName>ppt_y</p:attrName>
                                        </p:attrNameLst>
                                      </p:cBhvr>
                                      <p:tavLst>
                                        <p:tav tm="0">
                                          <p:val>
                                            <p:strVal val="#ppt_y+.1"/>
                                          </p:val>
                                        </p:tav>
                                        <p:tav tm="100000">
                                          <p:val>
                                            <p:strVal val="#ppt_y"/>
                                          </p:val>
                                        </p:tav>
                                      </p:tavLst>
                                    </p:anim>
                                  </p:childTnLst>
                                </p:cTn>
                              </p:par>
                            </p:childTnLst>
                          </p:cTn>
                        </p:par>
                        <p:par>
                          <p:cTn id="79" fill="hold">
                            <p:stCondLst>
                              <p:cond delay="4500"/>
                            </p:stCondLst>
                            <p:childTnLst>
                              <p:par>
                                <p:cTn id="80" presetID="49" presetClass="entr" presetSubtype="0" decel="100000" fill="hold" grpId="0" nodeType="afterEffect">
                                  <p:childTnLst>
                                    <p:set>
                                      <p:cBhvr>
                                        <p:cTn id="81" dur="1" fill="hold">
                                          <p:stCondLst>
                                            <p:cond delay="0"/>
                                          </p:stCondLst>
                                        </p:cTn>
                                        <p:tgtEl>
                                          <p:spTgt spid="23"/>
                                        </p:tgtEl>
                                        <p:attrNameLst>
                                          <p:attrName>style.visibility</p:attrName>
                                        </p:attrNameLst>
                                      </p:cBhvr>
                                      <p:to>
                                        <p:strVal val="visible"/>
                                      </p:to>
                                    </p:set>
                                    <p:anim calcmode="lin" valueType="num">
                                      <p:cBhvr>
                                        <p:cTn id="82" dur="500" fill="hold"/>
                                        <p:tgtEl>
                                          <p:spTgt spid="23"/>
                                        </p:tgtEl>
                                        <p:attrNameLst>
                                          <p:attrName>ppt_w</p:attrName>
                                        </p:attrNameLst>
                                      </p:cBhvr>
                                      <p:tavLst>
                                        <p:tav tm="0">
                                          <p:val>
                                            <p:fltVal val="0"/>
                                          </p:val>
                                        </p:tav>
                                        <p:tav tm="100000">
                                          <p:val>
                                            <p:strVal val="#ppt_w"/>
                                          </p:val>
                                        </p:tav>
                                      </p:tavLst>
                                    </p:anim>
                                    <p:anim calcmode="lin" valueType="num">
                                      <p:cBhvr>
                                        <p:cTn id="83" dur="500" fill="hold"/>
                                        <p:tgtEl>
                                          <p:spTgt spid="23"/>
                                        </p:tgtEl>
                                        <p:attrNameLst>
                                          <p:attrName>ppt_h</p:attrName>
                                        </p:attrNameLst>
                                      </p:cBhvr>
                                      <p:tavLst>
                                        <p:tav tm="0">
                                          <p:val>
                                            <p:fltVal val="0"/>
                                          </p:val>
                                        </p:tav>
                                        <p:tav tm="100000">
                                          <p:val>
                                            <p:strVal val="#ppt_h"/>
                                          </p:val>
                                        </p:tav>
                                      </p:tavLst>
                                    </p:anim>
                                    <p:anim calcmode="lin" valueType="num">
                                      <p:cBhvr>
                                        <p:cTn id="84" dur="500" fill="hold"/>
                                        <p:tgtEl>
                                          <p:spTgt spid="23"/>
                                        </p:tgtEl>
                                        <p:attrNameLst>
                                          <p:attrName>style.rotation</p:attrName>
                                        </p:attrNameLst>
                                      </p:cBhvr>
                                      <p:tavLst>
                                        <p:tav tm="0">
                                          <p:val>
                                            <p:fltVal val="360"/>
                                          </p:val>
                                        </p:tav>
                                        <p:tav tm="100000">
                                          <p:val>
                                            <p:fltVal val="0"/>
                                          </p:val>
                                        </p:tav>
                                      </p:tavLst>
                                    </p:anim>
                                    <p:animEffect transition="in" filter="fade">
                                      <p:cBhvr>
                                        <p:cTn id="85" dur="500"/>
                                        <p:tgtEl>
                                          <p:spTgt spid="23"/>
                                        </p:tgtEl>
                                      </p:cBhvr>
                                    </p:animEffect>
                                  </p:childTnLst>
                                </p:cTn>
                              </p:par>
                              <p:par>
                                <p:cTn id="86" presetID="42" presetClass="entr" presetSubtype="0" fill="hold" grpId="0" nodeType="withEffect">
                                  <p:childTnLst>
                                    <p:set>
                                      <p:cBhvr>
                                        <p:cTn id="87" dur="1" fill="hold">
                                          <p:stCondLst>
                                            <p:cond delay="0"/>
                                          </p:stCondLst>
                                        </p:cTn>
                                        <p:tgtEl>
                                          <p:spTgt spid="22"/>
                                        </p:tgtEl>
                                        <p:attrNameLst>
                                          <p:attrName>style.visibility</p:attrName>
                                        </p:attrNameLst>
                                      </p:cBhvr>
                                      <p:to>
                                        <p:strVal val="visible"/>
                                      </p:to>
                                    </p:set>
                                    <p:animEffect transition="in" filter="fade">
                                      <p:cBhvr>
                                        <p:cTn id="88" dur="500"/>
                                        <p:tgtEl>
                                          <p:spTgt spid="22"/>
                                        </p:tgtEl>
                                      </p:cBhvr>
                                    </p:animEffect>
                                    <p:anim calcmode="lin" valueType="num">
                                      <p:cBhvr>
                                        <p:cTn id="89" dur="500" fill="hold"/>
                                        <p:tgtEl>
                                          <p:spTgt spid="22"/>
                                        </p:tgtEl>
                                        <p:attrNameLst>
                                          <p:attrName>ppt_x</p:attrName>
                                        </p:attrNameLst>
                                      </p:cBhvr>
                                      <p:tavLst>
                                        <p:tav tm="0">
                                          <p:val>
                                            <p:strVal val="#ppt_x"/>
                                          </p:val>
                                        </p:tav>
                                        <p:tav tm="100000">
                                          <p:val>
                                            <p:strVal val="#ppt_x"/>
                                          </p:val>
                                        </p:tav>
                                      </p:tavLst>
                                    </p:anim>
                                    <p:anim calcmode="lin" valueType="num">
                                      <p:cBhvr>
                                        <p:cTn id="90" dur="5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25"/>
                                        </p:tgtEl>
                                        <p:attrNameLst>
                                          <p:attrName>style.visibility</p:attrName>
                                        </p:attrNameLst>
                                      </p:cBhvr>
                                      <p:to>
                                        <p:strVal val="visible"/>
                                      </p:to>
                                    </p:set>
                                    <p:animEffect transition="in" filter="blinds(horizontal)">
                                      <p:cBhvr>
                                        <p:cTn id="9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8" grpId="0"/>
      <p:bldP spid="10" grpId="0"/>
      <p:bldP spid="12" grpId="0"/>
      <p:bldP spid="14" grpId="0"/>
      <p:bldP spid="16" grpId="0"/>
      <p:bldP spid="17" grpId="0"/>
      <p:bldP spid="18" grpId="0"/>
      <p:bldP spid="19" grpId="0"/>
      <p:bldP spid="21" grpId="0"/>
      <p:bldP spid="20" grpId="0"/>
      <p:bldP spid="22" grpId="0"/>
      <p:bldP spid="23"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US" sz="3200" spc="-10" dirty="0">
                <a:solidFill>
                  <a:srgbClr val="FF0000"/>
                </a:solidFill>
                <a:latin typeface="+mn-ea"/>
              </a:rPr>
              <a:t>学习</a:t>
            </a:r>
            <a:r>
              <a:rPr lang="zh-CN" altLang="en-US" sz="3200" spc="-10" dirty="0">
                <a:latin typeface="+mn-ea"/>
              </a:rPr>
              <a:t>？</a:t>
            </a:r>
            <a:endParaRPr lang="en-US" altLang="zh-CN" sz="3200" spc="-10" dirty="0">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336127" cy="426497"/>
          </a:xfrm>
        </p:spPr>
        <p:txBody>
          <a:bodyPr/>
          <a:lstStyle/>
          <a:p>
            <a:pPr marL="0" indent="0">
              <a:buNone/>
            </a:pPr>
            <a:r>
              <a:rPr lang="en-US" altLang="zh-CN" sz="4000" dirty="0"/>
              <a:t>1.1</a:t>
            </a:r>
            <a:r>
              <a:rPr lang="zh-CN" altLang="en-US" sz="4000" dirty="0"/>
              <a:t>、机器学习的概念</a:t>
            </a:r>
          </a:p>
        </p:txBody>
      </p:sp>
      <p:sp>
        <p:nvSpPr>
          <p:cNvPr id="5" name="文本框 119">
            <a:extLst>
              <a:ext uri="{FF2B5EF4-FFF2-40B4-BE49-F238E27FC236}">
                <a16:creationId xmlns:a16="http://schemas.microsoft.com/office/drawing/2014/main" id="{5F4B2E79-623B-BF4F-B936-BB207E5342C5}"/>
              </a:ext>
            </a:extLst>
          </p:cNvPr>
          <p:cNvSpPr txBox="1"/>
          <p:nvPr/>
        </p:nvSpPr>
        <p:spPr>
          <a:xfrm>
            <a:off x="963475" y="1823305"/>
            <a:ext cx="11228525" cy="565539"/>
          </a:xfrm>
          <a:prstGeom prst="rect">
            <a:avLst/>
          </a:prstGeom>
          <a:noFill/>
        </p:spPr>
        <p:txBody>
          <a:bodyPr wrap="square" rtlCol="0">
            <a:spAutoFit/>
          </a:bodyPr>
          <a:lstStyle/>
          <a:p>
            <a:pPr>
              <a:lnSpc>
                <a:spcPct val="120000"/>
              </a:lnSpc>
            </a:pPr>
            <a:r>
              <a:rPr lang="zh-CN" altLang="en-US" sz="2800" spc="-10" dirty="0">
                <a:solidFill>
                  <a:schemeClr val="tx1">
                    <a:lumMod val="85000"/>
                    <a:lumOff val="15000"/>
                  </a:schemeClr>
                </a:solidFill>
                <a:latin typeface="+mn-ea"/>
              </a:rPr>
              <a:t>通过阅读、听讲、思考、研究、实践等途径获得知识或技能的过程。</a:t>
            </a:r>
            <a:endParaRPr lang="en-US" altLang="zh-CN" sz="2800" spc="-10" dirty="0">
              <a:solidFill>
                <a:schemeClr val="tx1">
                  <a:lumMod val="85000"/>
                  <a:lumOff val="15000"/>
                </a:schemeClr>
              </a:solidFill>
              <a:latin typeface="+mn-ea"/>
            </a:endParaRPr>
          </a:p>
        </p:txBody>
      </p:sp>
      <p:sp>
        <p:nvSpPr>
          <p:cNvPr id="6" name="Rounded Rectangle 5">
            <a:extLst>
              <a:ext uri="{FF2B5EF4-FFF2-40B4-BE49-F238E27FC236}">
                <a16:creationId xmlns:a16="http://schemas.microsoft.com/office/drawing/2014/main" id="{FDAD7E84-9B7E-624D-88B2-AF6ED50F8D5F}"/>
              </a:ext>
            </a:extLst>
          </p:cNvPr>
          <p:cNvSpPr/>
          <p:nvPr/>
        </p:nvSpPr>
        <p:spPr>
          <a:xfrm>
            <a:off x="5111644" y="2452020"/>
            <a:ext cx="141932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学习</a:t>
            </a:r>
          </a:p>
        </p:txBody>
      </p:sp>
      <p:cxnSp>
        <p:nvCxnSpPr>
          <p:cNvPr id="8" name="Straight Arrow Connector 7">
            <a:extLst>
              <a:ext uri="{FF2B5EF4-FFF2-40B4-BE49-F238E27FC236}">
                <a16:creationId xmlns:a16="http://schemas.microsoft.com/office/drawing/2014/main" id="{3C1398F7-4DC8-C149-925C-D86BDEE7C6FF}"/>
              </a:ext>
            </a:extLst>
          </p:cNvPr>
          <p:cNvCxnSpPr>
            <a:cxnSpLocks/>
            <a:endCxn id="6" idx="1"/>
          </p:cNvCxnSpPr>
          <p:nvPr/>
        </p:nvCxnSpPr>
        <p:spPr>
          <a:xfrm>
            <a:off x="3627618" y="2823074"/>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5AC7A45-30F6-FC4F-B873-D768313B13D8}"/>
              </a:ext>
            </a:extLst>
          </p:cNvPr>
          <p:cNvCxnSpPr>
            <a:cxnSpLocks/>
          </p:cNvCxnSpPr>
          <p:nvPr/>
        </p:nvCxnSpPr>
        <p:spPr>
          <a:xfrm>
            <a:off x="6523218" y="2825574"/>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FD4D812-C8B7-B741-8631-825E1C626467}"/>
              </a:ext>
            </a:extLst>
          </p:cNvPr>
          <p:cNvSpPr txBox="1"/>
          <p:nvPr/>
        </p:nvSpPr>
        <p:spPr>
          <a:xfrm>
            <a:off x="2548326" y="2546020"/>
            <a:ext cx="1079292" cy="523220"/>
          </a:xfrm>
          <a:prstGeom prst="rect">
            <a:avLst/>
          </a:prstGeom>
          <a:noFill/>
        </p:spPr>
        <p:txBody>
          <a:bodyPr wrap="square" rtlCol="0">
            <a:spAutoFit/>
          </a:bodyPr>
          <a:lstStyle/>
          <a:p>
            <a:pPr algn="l"/>
            <a:r>
              <a:rPr lang="en-CN" sz="2800" b="1" dirty="0">
                <a:solidFill>
                  <a:schemeClr val="accent1">
                    <a:lumMod val="50000"/>
                  </a:schemeClr>
                </a:solidFill>
                <a:latin typeface="+mn-ea"/>
              </a:rPr>
              <a:t>观察</a:t>
            </a:r>
          </a:p>
        </p:txBody>
      </p:sp>
      <p:sp>
        <p:nvSpPr>
          <p:cNvPr id="14" name="TextBox 13">
            <a:extLst>
              <a:ext uri="{FF2B5EF4-FFF2-40B4-BE49-F238E27FC236}">
                <a16:creationId xmlns:a16="http://schemas.microsoft.com/office/drawing/2014/main" id="{C72C7633-A277-794A-AAE2-9FA2445D4B2E}"/>
              </a:ext>
            </a:extLst>
          </p:cNvPr>
          <p:cNvSpPr txBox="1"/>
          <p:nvPr/>
        </p:nvSpPr>
        <p:spPr>
          <a:xfrm>
            <a:off x="8189624" y="2546019"/>
            <a:ext cx="1799328" cy="523220"/>
          </a:xfrm>
          <a:prstGeom prst="rect">
            <a:avLst/>
          </a:prstGeom>
          <a:noFill/>
        </p:spPr>
        <p:txBody>
          <a:bodyPr wrap="square" rtlCol="0">
            <a:spAutoFit/>
          </a:bodyPr>
          <a:lstStyle/>
          <a:p>
            <a:pPr algn="l"/>
            <a:r>
              <a:rPr lang="en-CN" sz="2800" b="1" dirty="0">
                <a:solidFill>
                  <a:srgbClr val="7030A0"/>
                </a:solidFill>
                <a:latin typeface="+mn-ea"/>
              </a:rPr>
              <a:t>知识</a:t>
            </a:r>
            <a:r>
              <a:rPr lang="en-US" altLang="zh-CN" sz="2800" b="1" dirty="0">
                <a:solidFill>
                  <a:srgbClr val="7030A0"/>
                </a:solidFill>
                <a:latin typeface="+mn-ea"/>
              </a:rPr>
              <a:t>/</a:t>
            </a:r>
            <a:r>
              <a:rPr lang="en-CN" sz="2800" b="1" dirty="0">
                <a:solidFill>
                  <a:srgbClr val="7030A0"/>
                </a:solidFill>
                <a:latin typeface="+mn-ea"/>
              </a:rPr>
              <a:t>技能</a:t>
            </a:r>
          </a:p>
        </p:txBody>
      </p:sp>
      <p:sp>
        <p:nvSpPr>
          <p:cNvPr id="16" name="文本框 119">
            <a:extLst>
              <a:ext uri="{FF2B5EF4-FFF2-40B4-BE49-F238E27FC236}">
                <a16:creationId xmlns:a16="http://schemas.microsoft.com/office/drawing/2014/main" id="{D2156F96-0D57-C148-908C-7B9E5C6D784D}"/>
              </a:ext>
            </a:extLst>
          </p:cNvPr>
          <p:cNvSpPr txBox="1"/>
          <p:nvPr/>
        </p:nvSpPr>
        <p:spPr>
          <a:xfrm>
            <a:off x="575327" y="3171380"/>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US" sz="3200" spc="-10" dirty="0">
                <a:solidFill>
                  <a:srgbClr val="FF0000"/>
                </a:solidFill>
                <a:latin typeface="+mn-ea"/>
              </a:rPr>
              <a:t>机器学习</a:t>
            </a:r>
            <a:r>
              <a:rPr lang="zh-CN" altLang="en-US" sz="3200" spc="-10" dirty="0">
                <a:latin typeface="+mn-ea"/>
              </a:rPr>
              <a:t>（</a:t>
            </a:r>
            <a:r>
              <a:rPr lang="en-US" altLang="zh-CN" sz="3200" spc="-10" dirty="0">
                <a:latin typeface="+mn-ea"/>
              </a:rPr>
              <a:t>Machine</a:t>
            </a:r>
            <a:r>
              <a:rPr lang="zh-CN" altLang="en-US" sz="3200" spc="-10" dirty="0">
                <a:latin typeface="+mn-ea"/>
              </a:rPr>
              <a:t> </a:t>
            </a:r>
            <a:r>
              <a:rPr lang="en-US" altLang="zh-CN" sz="3200" spc="-10" dirty="0">
                <a:latin typeface="+mn-ea"/>
              </a:rPr>
              <a:t>Learning</a:t>
            </a:r>
            <a:r>
              <a:rPr lang="zh-CN" altLang="en-US" sz="3200" spc="-10" dirty="0">
                <a:latin typeface="+mn-ea"/>
              </a:rPr>
              <a:t>，简称</a:t>
            </a:r>
            <a:r>
              <a:rPr lang="en-US" altLang="zh-CN" sz="3200" spc="-10" dirty="0">
                <a:solidFill>
                  <a:srgbClr val="FF0000"/>
                </a:solidFill>
                <a:latin typeface="+mn-ea"/>
              </a:rPr>
              <a:t>ML</a:t>
            </a:r>
            <a:r>
              <a:rPr lang="zh-CN" altLang="en-US" sz="3200" spc="-10" dirty="0">
                <a:latin typeface="+mn-ea"/>
              </a:rPr>
              <a:t>）？</a:t>
            </a:r>
            <a:endParaRPr lang="en-US" altLang="zh-CN" sz="3200" spc="-10" dirty="0">
              <a:latin typeface="+mn-ea"/>
            </a:endParaRPr>
          </a:p>
        </p:txBody>
      </p:sp>
      <p:sp>
        <p:nvSpPr>
          <p:cNvPr id="17" name="文本框 119">
            <a:extLst>
              <a:ext uri="{FF2B5EF4-FFF2-40B4-BE49-F238E27FC236}">
                <a16:creationId xmlns:a16="http://schemas.microsoft.com/office/drawing/2014/main" id="{2D5AEFEF-4681-FC49-A2E1-A2F4172C6076}"/>
              </a:ext>
            </a:extLst>
          </p:cNvPr>
          <p:cNvSpPr txBox="1"/>
          <p:nvPr/>
        </p:nvSpPr>
        <p:spPr>
          <a:xfrm>
            <a:off x="978465" y="3884635"/>
            <a:ext cx="11228525" cy="565539"/>
          </a:xfrm>
          <a:prstGeom prst="rect">
            <a:avLst/>
          </a:prstGeom>
          <a:noFill/>
        </p:spPr>
        <p:txBody>
          <a:bodyPr wrap="square" rtlCol="0">
            <a:spAutoFit/>
          </a:bodyPr>
          <a:lstStyle/>
          <a:p>
            <a:pPr>
              <a:lnSpc>
                <a:spcPct val="120000"/>
              </a:lnSpc>
            </a:pPr>
            <a:r>
              <a:rPr lang="zh-CN" altLang="en-US" sz="2800" spc="-10" dirty="0">
                <a:solidFill>
                  <a:schemeClr val="tx1">
                    <a:lumMod val="85000"/>
                    <a:lumOff val="15000"/>
                  </a:schemeClr>
                </a:solidFill>
                <a:latin typeface="+mn-ea"/>
              </a:rPr>
              <a:t>从大量数据中获得知识或技能的过程。</a:t>
            </a:r>
            <a:endParaRPr lang="en-US" altLang="zh-CN" sz="2800" spc="-10" dirty="0">
              <a:solidFill>
                <a:schemeClr val="tx1">
                  <a:lumMod val="85000"/>
                  <a:lumOff val="15000"/>
                </a:schemeClr>
              </a:solidFill>
              <a:latin typeface="+mn-ea"/>
            </a:endParaRPr>
          </a:p>
        </p:txBody>
      </p:sp>
      <p:sp>
        <p:nvSpPr>
          <p:cNvPr id="19" name="Rounded Rectangle 18">
            <a:extLst>
              <a:ext uri="{FF2B5EF4-FFF2-40B4-BE49-F238E27FC236}">
                <a16:creationId xmlns:a16="http://schemas.microsoft.com/office/drawing/2014/main" id="{9A624E41-CDDF-5840-B92A-75F71D948DC5}"/>
              </a:ext>
            </a:extLst>
          </p:cNvPr>
          <p:cNvSpPr/>
          <p:nvPr/>
        </p:nvSpPr>
        <p:spPr>
          <a:xfrm>
            <a:off x="5114144" y="4733020"/>
            <a:ext cx="181131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机器学习</a:t>
            </a:r>
          </a:p>
        </p:txBody>
      </p:sp>
      <p:cxnSp>
        <p:nvCxnSpPr>
          <p:cNvPr id="20" name="Straight Arrow Connector 19">
            <a:extLst>
              <a:ext uri="{FF2B5EF4-FFF2-40B4-BE49-F238E27FC236}">
                <a16:creationId xmlns:a16="http://schemas.microsoft.com/office/drawing/2014/main" id="{C7985D11-8672-3848-B0E2-DDF96CA45D0E}"/>
              </a:ext>
            </a:extLst>
          </p:cNvPr>
          <p:cNvCxnSpPr>
            <a:cxnSpLocks/>
            <a:endCxn id="19" idx="1"/>
          </p:cNvCxnSpPr>
          <p:nvPr/>
        </p:nvCxnSpPr>
        <p:spPr>
          <a:xfrm>
            <a:off x="3630118" y="5104074"/>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3B633FD-97D4-D94B-B0D7-089CEEBB059F}"/>
              </a:ext>
            </a:extLst>
          </p:cNvPr>
          <p:cNvCxnSpPr>
            <a:cxnSpLocks/>
          </p:cNvCxnSpPr>
          <p:nvPr/>
        </p:nvCxnSpPr>
        <p:spPr>
          <a:xfrm>
            <a:off x="6925456" y="5104074"/>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AD5931E-4074-2840-9E92-D88387D255B2}"/>
              </a:ext>
            </a:extLst>
          </p:cNvPr>
          <p:cNvSpPr txBox="1"/>
          <p:nvPr/>
        </p:nvSpPr>
        <p:spPr>
          <a:xfrm>
            <a:off x="2550826" y="4827020"/>
            <a:ext cx="1079292" cy="523220"/>
          </a:xfrm>
          <a:prstGeom prst="rect">
            <a:avLst/>
          </a:prstGeom>
          <a:noFill/>
        </p:spPr>
        <p:txBody>
          <a:bodyPr wrap="square" rtlCol="0">
            <a:spAutoFit/>
          </a:bodyPr>
          <a:lstStyle/>
          <a:p>
            <a:pPr algn="l"/>
            <a:r>
              <a:rPr lang="en-CN" sz="2800" b="1" dirty="0">
                <a:solidFill>
                  <a:schemeClr val="accent1">
                    <a:lumMod val="50000"/>
                  </a:schemeClr>
                </a:solidFill>
                <a:latin typeface="+mn-ea"/>
              </a:rPr>
              <a:t>数据</a:t>
            </a:r>
          </a:p>
        </p:txBody>
      </p:sp>
      <p:sp>
        <p:nvSpPr>
          <p:cNvPr id="23" name="TextBox 22">
            <a:extLst>
              <a:ext uri="{FF2B5EF4-FFF2-40B4-BE49-F238E27FC236}">
                <a16:creationId xmlns:a16="http://schemas.microsoft.com/office/drawing/2014/main" id="{DBD3C32F-356E-F541-9927-6F04B8030800}"/>
              </a:ext>
            </a:extLst>
          </p:cNvPr>
          <p:cNvSpPr txBox="1"/>
          <p:nvPr/>
        </p:nvSpPr>
        <p:spPr>
          <a:xfrm>
            <a:off x="8409481" y="4842464"/>
            <a:ext cx="2030883" cy="523220"/>
          </a:xfrm>
          <a:prstGeom prst="rect">
            <a:avLst/>
          </a:prstGeom>
          <a:noFill/>
        </p:spPr>
        <p:txBody>
          <a:bodyPr wrap="square" rtlCol="0">
            <a:spAutoFit/>
          </a:bodyPr>
          <a:lstStyle/>
          <a:p>
            <a:pPr algn="l"/>
            <a:r>
              <a:rPr lang="en-CN" sz="2800" b="1" dirty="0">
                <a:solidFill>
                  <a:srgbClr val="7030A0"/>
                </a:solidFill>
                <a:latin typeface="+mn-ea"/>
              </a:rPr>
              <a:t>知识</a:t>
            </a:r>
            <a:r>
              <a:rPr lang="en-US" altLang="zh-CN" sz="2800" b="1" dirty="0">
                <a:solidFill>
                  <a:srgbClr val="7030A0"/>
                </a:solidFill>
                <a:latin typeface="+mn-ea"/>
              </a:rPr>
              <a:t>/</a:t>
            </a:r>
            <a:r>
              <a:rPr lang="en-CN" sz="2800" b="1" dirty="0">
                <a:solidFill>
                  <a:srgbClr val="7030A0"/>
                </a:solidFill>
                <a:latin typeface="+mn-ea"/>
              </a:rPr>
              <a:t>技能</a:t>
            </a:r>
          </a:p>
        </p:txBody>
      </p:sp>
      <p:sp>
        <p:nvSpPr>
          <p:cNvPr id="25" name="文本框 119">
            <a:extLst>
              <a:ext uri="{FF2B5EF4-FFF2-40B4-BE49-F238E27FC236}">
                <a16:creationId xmlns:a16="http://schemas.microsoft.com/office/drawing/2014/main" id="{76516474-C211-1D49-AD85-198E2B1C5984}"/>
              </a:ext>
            </a:extLst>
          </p:cNvPr>
          <p:cNvSpPr txBox="1"/>
          <p:nvPr/>
        </p:nvSpPr>
        <p:spPr>
          <a:xfrm>
            <a:off x="7526618" y="5542706"/>
            <a:ext cx="3796608"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US" sz="3200" spc="-10" dirty="0">
                <a:solidFill>
                  <a:srgbClr val="7030A0"/>
                </a:solidFill>
                <a:latin typeface="+mn-ea"/>
              </a:rPr>
              <a:t>知识</a:t>
            </a:r>
            <a:r>
              <a:rPr lang="en-US" altLang="zh-CN" sz="3200" spc="-10" dirty="0">
                <a:solidFill>
                  <a:srgbClr val="7030A0"/>
                </a:solidFill>
                <a:latin typeface="+mn-ea"/>
              </a:rPr>
              <a:t>/</a:t>
            </a:r>
            <a:r>
              <a:rPr lang="zh-CN" altLang="en-US" sz="3200" spc="-10" dirty="0">
                <a:solidFill>
                  <a:srgbClr val="7030A0"/>
                </a:solidFill>
                <a:latin typeface="+mn-ea"/>
              </a:rPr>
              <a:t>技能</a:t>
            </a:r>
            <a:r>
              <a:rPr lang="zh-CN" altLang="en-US" sz="3200" spc="-10" dirty="0">
                <a:latin typeface="+mn-ea"/>
              </a:rPr>
              <a:t>？</a:t>
            </a:r>
            <a:endParaRPr lang="en-US" altLang="zh-CN" sz="3200" spc="-10" dirty="0">
              <a:latin typeface="+mn-ea"/>
            </a:endParaRPr>
          </a:p>
        </p:txBody>
      </p:sp>
    </p:spTree>
    <p:extLst>
      <p:ext uri="{BB962C8B-B14F-4D97-AF65-F5344CB8AC3E}">
        <p14:creationId xmlns:p14="http://schemas.microsoft.com/office/powerpoint/2010/main" val="37412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ntr" presetSubtype="1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linds(horizontal)">
                                      <p:cBhvr>
                                        <p:cTn id="14" dur="500"/>
                                        <p:tgtEl>
                                          <p:spTgt spid="8"/>
                                        </p:tgtEl>
                                      </p:cBhvr>
                                    </p:animEffect>
                                  </p:childTnLst>
                                </p:cTn>
                              </p:par>
                              <p:par>
                                <p:cTn id="15" presetID="3" presetClass="entr" presetSubtype="1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blinds(horizontal)">
                                      <p:cBhvr>
                                        <p:cTn id="20" dur="500"/>
                                        <p:tgtEl>
                                          <p:spTgt spid="10"/>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blinds(horizontal)">
                                      <p:cBhvr>
                                        <p:cTn id="23" dur="500"/>
                                        <p:tgtEl>
                                          <p:spTgt spid="1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par>
                                <p:cTn id="37" presetID="3" presetClass="entr" presetSubtype="1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blinds(horizontal)">
                                      <p:cBhvr>
                                        <p:cTn id="39" dur="500"/>
                                        <p:tgtEl>
                                          <p:spTgt spid="20"/>
                                        </p:tgtEl>
                                      </p:cBhvr>
                                    </p:animEffect>
                                  </p:childTnLst>
                                </p:cTn>
                              </p:par>
                              <p:par>
                                <p:cTn id="40" presetID="3" presetClass="entr" presetSubtype="1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blinds(horizontal)">
                                      <p:cBhvr>
                                        <p:cTn id="42" dur="500"/>
                                        <p:tgtEl>
                                          <p:spTgt spid="21"/>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linds(horizontal)">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blinds(horizontal)">
                                      <p:cBhvr>
                                        <p:cTn id="5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0" grpId="0"/>
      <p:bldP spid="14" grpId="0"/>
      <p:bldP spid="16" grpId="0"/>
      <p:bldP spid="17" grpId="0"/>
      <p:bldP spid="19" grpId="0" animBg="1"/>
      <p:bldP spid="22" grpId="0"/>
      <p:bldP spid="2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197230" cy="426497"/>
          </a:xfrm>
        </p:spPr>
        <p:txBody>
          <a:bodyPr/>
          <a:lstStyle/>
          <a:p>
            <a:pPr marL="0" indent="0">
              <a:buNone/>
            </a:pPr>
            <a:r>
              <a:rPr lang="en-US" altLang="zh-CN" sz="4000" dirty="0"/>
              <a:t>1.1</a:t>
            </a:r>
            <a:r>
              <a:rPr lang="zh-CN" altLang="en-US" sz="4000" dirty="0"/>
              <a:t>、机器学习的概念</a:t>
            </a:r>
          </a:p>
        </p:txBody>
      </p:sp>
      <p:sp>
        <p:nvSpPr>
          <p:cNvPr id="25" name="文本框 119">
            <a:extLst>
              <a:ext uri="{FF2B5EF4-FFF2-40B4-BE49-F238E27FC236}">
                <a16:creationId xmlns:a16="http://schemas.microsoft.com/office/drawing/2014/main" id="{76516474-C211-1D49-AD85-198E2B1C5984}"/>
              </a:ext>
            </a:extLst>
          </p:cNvPr>
          <p:cNvSpPr txBox="1"/>
          <p:nvPr/>
        </p:nvSpPr>
        <p:spPr>
          <a:xfrm>
            <a:off x="566962" y="1084820"/>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US" sz="3200" spc="-10" dirty="0">
                <a:solidFill>
                  <a:srgbClr val="7030A0"/>
                </a:solidFill>
                <a:latin typeface="+mn-ea"/>
              </a:rPr>
              <a:t>知识</a:t>
            </a:r>
            <a:r>
              <a:rPr lang="en-US" altLang="zh-CN" sz="3200" spc="-10" dirty="0">
                <a:solidFill>
                  <a:srgbClr val="7030A0"/>
                </a:solidFill>
                <a:latin typeface="+mn-ea"/>
              </a:rPr>
              <a:t>/</a:t>
            </a:r>
            <a:r>
              <a:rPr lang="zh-CN" altLang="en-US" sz="3200" spc="-10" dirty="0">
                <a:solidFill>
                  <a:srgbClr val="7030A0"/>
                </a:solidFill>
                <a:latin typeface="+mn-ea"/>
              </a:rPr>
              <a:t>技能</a:t>
            </a:r>
            <a:r>
              <a:rPr lang="zh-CN" altLang="en-US" sz="3200" spc="-10" dirty="0">
                <a:latin typeface="+mn-ea"/>
              </a:rPr>
              <a:t>？</a:t>
            </a:r>
            <a:endParaRPr lang="en-US" altLang="zh-CN" sz="3200" spc="-10" dirty="0">
              <a:latin typeface="+mn-ea"/>
            </a:endParaRPr>
          </a:p>
        </p:txBody>
      </p:sp>
      <p:sp>
        <p:nvSpPr>
          <p:cNvPr id="18" name="文本框 119">
            <a:extLst>
              <a:ext uri="{FF2B5EF4-FFF2-40B4-BE49-F238E27FC236}">
                <a16:creationId xmlns:a16="http://schemas.microsoft.com/office/drawing/2014/main" id="{B2B00B32-FA39-B549-A8D7-35F2524B18C1}"/>
              </a:ext>
            </a:extLst>
          </p:cNvPr>
          <p:cNvSpPr txBox="1"/>
          <p:nvPr/>
        </p:nvSpPr>
        <p:spPr>
          <a:xfrm>
            <a:off x="1044498" y="1827757"/>
            <a:ext cx="11228525" cy="565539"/>
          </a:xfrm>
          <a:prstGeom prst="rect">
            <a:avLst/>
          </a:prstGeom>
          <a:noFill/>
        </p:spPr>
        <p:txBody>
          <a:bodyPr wrap="square" rtlCol="0">
            <a:spAutoFit/>
          </a:bodyPr>
          <a:lstStyle/>
          <a:p>
            <a:pPr>
              <a:lnSpc>
                <a:spcPct val="120000"/>
              </a:lnSpc>
            </a:pPr>
            <a:r>
              <a:rPr lang="zh-CN" altLang="en-US" sz="2800" spc="-10" dirty="0">
                <a:solidFill>
                  <a:schemeClr val="tx1">
                    <a:lumMod val="85000"/>
                    <a:lumOff val="15000"/>
                  </a:schemeClr>
                </a:solidFill>
                <a:latin typeface="+mn-ea"/>
              </a:rPr>
              <a:t>知识</a:t>
            </a:r>
            <a:r>
              <a:rPr lang="en-US" altLang="zh-CN" sz="2800" spc="-10" dirty="0">
                <a:solidFill>
                  <a:schemeClr val="tx1">
                    <a:lumMod val="85000"/>
                    <a:lumOff val="15000"/>
                  </a:schemeClr>
                </a:solidFill>
                <a:latin typeface="+mn-ea"/>
              </a:rPr>
              <a:t>/</a:t>
            </a:r>
            <a:r>
              <a:rPr lang="zh-CN" altLang="en-US" sz="2800" spc="-10" dirty="0">
                <a:solidFill>
                  <a:schemeClr val="tx1">
                    <a:lumMod val="85000"/>
                    <a:lumOff val="15000"/>
                  </a:schemeClr>
                </a:solidFill>
                <a:latin typeface="+mn-ea"/>
              </a:rPr>
              <a:t>技能的获取过程等价于某种经验或性能</a:t>
            </a:r>
            <a:r>
              <a:rPr lang="zh-CN" altLang="en-US" sz="2800" spc="-10" dirty="0">
                <a:solidFill>
                  <a:srgbClr val="C00000"/>
                </a:solidFill>
                <a:latin typeface="+mn-ea"/>
              </a:rPr>
              <a:t>指标的提升</a:t>
            </a:r>
            <a:endParaRPr lang="en-US" altLang="zh-CN" sz="2800" spc="-10" dirty="0">
              <a:solidFill>
                <a:srgbClr val="C00000"/>
              </a:solidFill>
              <a:latin typeface="+mn-ea"/>
            </a:endParaRPr>
          </a:p>
        </p:txBody>
      </p:sp>
      <p:sp>
        <p:nvSpPr>
          <p:cNvPr id="26" name="文本框 119">
            <a:extLst>
              <a:ext uri="{FF2B5EF4-FFF2-40B4-BE49-F238E27FC236}">
                <a16:creationId xmlns:a16="http://schemas.microsoft.com/office/drawing/2014/main" id="{16A02356-C084-FF46-9A96-B184FC396496}"/>
              </a:ext>
            </a:extLst>
          </p:cNvPr>
          <p:cNvSpPr txBox="1"/>
          <p:nvPr/>
        </p:nvSpPr>
        <p:spPr>
          <a:xfrm>
            <a:off x="566962" y="26923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solidFill>
                  <a:srgbClr val="FF0000"/>
                </a:solidFill>
                <a:latin typeface="+mn-ea"/>
              </a:rPr>
              <a:t> 机器学习</a:t>
            </a:r>
            <a:endParaRPr lang="en-US" altLang="zh-CN" sz="3200" spc="-10" dirty="0">
              <a:latin typeface="+mn-ea"/>
            </a:endParaRPr>
          </a:p>
        </p:txBody>
      </p:sp>
      <p:sp>
        <p:nvSpPr>
          <p:cNvPr id="27" name="Rounded Rectangle 26">
            <a:extLst>
              <a:ext uri="{FF2B5EF4-FFF2-40B4-BE49-F238E27FC236}">
                <a16:creationId xmlns:a16="http://schemas.microsoft.com/office/drawing/2014/main" id="{90047480-0682-F74B-AE12-E2B68496B68F}"/>
              </a:ext>
            </a:extLst>
          </p:cNvPr>
          <p:cNvSpPr/>
          <p:nvPr/>
        </p:nvSpPr>
        <p:spPr>
          <a:xfrm>
            <a:off x="4373365" y="4107984"/>
            <a:ext cx="181131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机器学习</a:t>
            </a:r>
          </a:p>
        </p:txBody>
      </p:sp>
      <p:cxnSp>
        <p:nvCxnSpPr>
          <p:cNvPr id="28" name="Straight Arrow Connector 27">
            <a:extLst>
              <a:ext uri="{FF2B5EF4-FFF2-40B4-BE49-F238E27FC236}">
                <a16:creationId xmlns:a16="http://schemas.microsoft.com/office/drawing/2014/main" id="{EFA36F7D-7CA2-2148-BF0C-1D8620E93E7A}"/>
              </a:ext>
            </a:extLst>
          </p:cNvPr>
          <p:cNvCxnSpPr>
            <a:cxnSpLocks/>
            <a:endCxn id="27" idx="1"/>
          </p:cNvCxnSpPr>
          <p:nvPr/>
        </p:nvCxnSpPr>
        <p:spPr>
          <a:xfrm>
            <a:off x="2889339" y="4479038"/>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465FB0-FD27-3640-85D6-2AEC240C1630}"/>
              </a:ext>
            </a:extLst>
          </p:cNvPr>
          <p:cNvCxnSpPr>
            <a:cxnSpLocks/>
          </p:cNvCxnSpPr>
          <p:nvPr/>
        </p:nvCxnSpPr>
        <p:spPr>
          <a:xfrm>
            <a:off x="6184677" y="4479038"/>
            <a:ext cx="148402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06F1948-0459-2F49-96FC-4113D303811C}"/>
              </a:ext>
            </a:extLst>
          </p:cNvPr>
          <p:cNvSpPr txBox="1"/>
          <p:nvPr/>
        </p:nvSpPr>
        <p:spPr>
          <a:xfrm>
            <a:off x="1810047" y="4201984"/>
            <a:ext cx="1079292" cy="523220"/>
          </a:xfrm>
          <a:prstGeom prst="rect">
            <a:avLst/>
          </a:prstGeom>
          <a:noFill/>
        </p:spPr>
        <p:txBody>
          <a:bodyPr wrap="square" rtlCol="0">
            <a:spAutoFit/>
          </a:bodyPr>
          <a:lstStyle/>
          <a:p>
            <a:pPr algn="l"/>
            <a:r>
              <a:rPr lang="en-CN" sz="2800" b="1" dirty="0">
                <a:solidFill>
                  <a:schemeClr val="accent1">
                    <a:lumMod val="50000"/>
                  </a:schemeClr>
                </a:solidFill>
                <a:latin typeface="+mn-ea"/>
              </a:rPr>
              <a:t>数据</a:t>
            </a:r>
          </a:p>
        </p:txBody>
      </p:sp>
      <p:sp>
        <p:nvSpPr>
          <p:cNvPr id="31" name="TextBox 30">
            <a:extLst>
              <a:ext uri="{FF2B5EF4-FFF2-40B4-BE49-F238E27FC236}">
                <a16:creationId xmlns:a16="http://schemas.microsoft.com/office/drawing/2014/main" id="{B08B8374-37CB-A448-86CE-915F313345BA}"/>
              </a:ext>
            </a:extLst>
          </p:cNvPr>
          <p:cNvSpPr txBox="1"/>
          <p:nvPr/>
        </p:nvSpPr>
        <p:spPr>
          <a:xfrm>
            <a:off x="7668702" y="4217428"/>
            <a:ext cx="3095754" cy="523220"/>
          </a:xfrm>
          <a:prstGeom prst="rect">
            <a:avLst/>
          </a:prstGeom>
          <a:noFill/>
        </p:spPr>
        <p:txBody>
          <a:bodyPr wrap="square" rtlCol="0">
            <a:spAutoFit/>
          </a:bodyPr>
          <a:lstStyle/>
          <a:p>
            <a:pPr algn="l"/>
            <a:r>
              <a:rPr lang="en-CN" sz="2800" b="1" dirty="0">
                <a:solidFill>
                  <a:srgbClr val="7030A0"/>
                </a:solidFill>
                <a:latin typeface="+mn-ea"/>
              </a:rPr>
              <a:t>某性能指标的提升</a:t>
            </a:r>
          </a:p>
        </p:txBody>
      </p:sp>
      <p:sp>
        <p:nvSpPr>
          <p:cNvPr id="32" name="文本框 119">
            <a:extLst>
              <a:ext uri="{FF2B5EF4-FFF2-40B4-BE49-F238E27FC236}">
                <a16:creationId xmlns:a16="http://schemas.microsoft.com/office/drawing/2014/main" id="{F9113613-2298-4B40-BC23-224E41098347}"/>
              </a:ext>
            </a:extLst>
          </p:cNvPr>
          <p:cNvSpPr txBox="1"/>
          <p:nvPr/>
        </p:nvSpPr>
        <p:spPr>
          <a:xfrm>
            <a:off x="963475" y="3367636"/>
            <a:ext cx="11228525" cy="565539"/>
          </a:xfrm>
          <a:prstGeom prst="rect">
            <a:avLst/>
          </a:prstGeom>
          <a:noFill/>
        </p:spPr>
        <p:txBody>
          <a:bodyPr wrap="square" rtlCol="0">
            <a:spAutoFit/>
          </a:bodyPr>
          <a:lstStyle/>
          <a:p>
            <a:pPr>
              <a:lnSpc>
                <a:spcPct val="120000"/>
              </a:lnSpc>
            </a:pPr>
            <a:r>
              <a:rPr lang="zh-CN" altLang="en-CN" sz="2800" spc="-10" dirty="0">
                <a:solidFill>
                  <a:schemeClr val="tx1">
                    <a:lumMod val="85000"/>
                    <a:lumOff val="15000"/>
                  </a:schemeClr>
                </a:solidFill>
                <a:latin typeface="+mn-ea"/>
              </a:rPr>
              <a:t>从</a:t>
            </a:r>
            <a:r>
              <a:rPr lang="zh-CN" altLang="en-US" sz="2800" spc="-10" dirty="0">
                <a:solidFill>
                  <a:schemeClr val="tx1">
                    <a:lumMod val="85000"/>
                    <a:lumOff val="15000"/>
                  </a:schemeClr>
                </a:solidFill>
                <a:latin typeface="+mn-ea"/>
              </a:rPr>
              <a:t>数据中</a:t>
            </a:r>
            <a:r>
              <a:rPr lang="zh-CN" altLang="en-US" sz="2800" b="1" spc="-10" dirty="0">
                <a:solidFill>
                  <a:schemeClr val="tx1">
                    <a:lumMod val="85000"/>
                    <a:lumOff val="15000"/>
                  </a:schemeClr>
                </a:solidFill>
                <a:latin typeface="+mn-ea"/>
              </a:rPr>
              <a:t>获得</a:t>
            </a:r>
            <a:r>
              <a:rPr lang="zh-CN" altLang="en-US" sz="2800" spc="-10" dirty="0">
                <a:solidFill>
                  <a:schemeClr val="tx1">
                    <a:lumMod val="85000"/>
                    <a:lumOff val="15000"/>
                  </a:schemeClr>
                </a:solidFill>
                <a:latin typeface="+mn-ea"/>
              </a:rPr>
              <a:t>某种性能指标的</a:t>
            </a:r>
            <a:r>
              <a:rPr lang="zh-CN" altLang="en-US" sz="2800" b="1" spc="-10" dirty="0">
                <a:solidFill>
                  <a:schemeClr val="tx1">
                    <a:lumMod val="85000"/>
                    <a:lumOff val="15000"/>
                  </a:schemeClr>
                </a:solidFill>
                <a:latin typeface="+mn-ea"/>
              </a:rPr>
              <a:t>提升</a:t>
            </a:r>
            <a:endParaRPr lang="en-US" altLang="zh-CN" sz="2800" b="1" spc="-10" dirty="0">
              <a:solidFill>
                <a:srgbClr val="C00000"/>
              </a:solidFill>
              <a:latin typeface="+mn-ea"/>
            </a:endParaRPr>
          </a:p>
        </p:txBody>
      </p:sp>
      <p:sp>
        <p:nvSpPr>
          <p:cNvPr id="33" name="文本框 119">
            <a:extLst>
              <a:ext uri="{FF2B5EF4-FFF2-40B4-BE49-F238E27FC236}">
                <a16:creationId xmlns:a16="http://schemas.microsoft.com/office/drawing/2014/main" id="{FB54FF15-989F-A54A-9EF8-42884CF8C148}"/>
              </a:ext>
            </a:extLst>
          </p:cNvPr>
          <p:cNvSpPr txBox="1"/>
          <p:nvPr/>
        </p:nvSpPr>
        <p:spPr>
          <a:xfrm>
            <a:off x="963475" y="4907515"/>
            <a:ext cx="2902470" cy="565539"/>
          </a:xfrm>
          <a:prstGeom prst="rect">
            <a:avLst/>
          </a:prstGeom>
          <a:noFill/>
        </p:spPr>
        <p:txBody>
          <a:bodyPr wrap="square" rtlCol="0">
            <a:spAutoFit/>
          </a:bodyPr>
          <a:lstStyle/>
          <a:p>
            <a:pPr>
              <a:lnSpc>
                <a:spcPct val="120000"/>
              </a:lnSpc>
            </a:pPr>
            <a:r>
              <a:rPr lang="zh-CN" altLang="en-US" sz="2800" spc="-10" dirty="0">
                <a:solidFill>
                  <a:schemeClr val="tx1">
                    <a:lumMod val="85000"/>
                    <a:lumOff val="15000"/>
                  </a:schemeClr>
                </a:solidFill>
                <a:latin typeface="+mn-ea"/>
              </a:rPr>
              <a:t>例如</a:t>
            </a:r>
            <a:endParaRPr lang="en-US" altLang="zh-CN" sz="2800" spc="-10" dirty="0">
              <a:solidFill>
                <a:srgbClr val="C00000"/>
              </a:solidFill>
              <a:latin typeface="+mn-ea"/>
            </a:endParaRPr>
          </a:p>
        </p:txBody>
      </p:sp>
      <p:sp>
        <p:nvSpPr>
          <p:cNvPr id="34" name="Rounded Rectangle 33">
            <a:extLst>
              <a:ext uri="{FF2B5EF4-FFF2-40B4-BE49-F238E27FC236}">
                <a16:creationId xmlns:a16="http://schemas.microsoft.com/office/drawing/2014/main" id="{5FA019A4-AAC9-1545-9C32-176F84E19953}"/>
              </a:ext>
            </a:extLst>
          </p:cNvPr>
          <p:cNvSpPr/>
          <p:nvPr/>
        </p:nvSpPr>
        <p:spPr>
          <a:xfrm>
            <a:off x="4817125" y="5473054"/>
            <a:ext cx="1811312" cy="742108"/>
          </a:xfrm>
          <a:prstGeom prst="roundRect">
            <a:avLst/>
          </a:prstGeom>
          <a:solidFill>
            <a:schemeClr val="accent1">
              <a:lumMod val="20000"/>
              <a:lumOff val="80000"/>
            </a:schemeClr>
          </a:solidFill>
          <a:ln w="44450">
            <a:solidFill>
              <a:schemeClr val="accent1"/>
            </a:solid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800" b="1" dirty="0">
                <a:solidFill>
                  <a:srgbClr val="FF0000"/>
                </a:solidFill>
                <a:latin typeface="+mj-ea"/>
                <a:ea typeface="+mj-ea"/>
              </a:rPr>
              <a:t>机器学习</a:t>
            </a:r>
          </a:p>
        </p:txBody>
      </p:sp>
      <p:cxnSp>
        <p:nvCxnSpPr>
          <p:cNvPr id="35" name="Straight Arrow Connector 34">
            <a:extLst>
              <a:ext uri="{FF2B5EF4-FFF2-40B4-BE49-F238E27FC236}">
                <a16:creationId xmlns:a16="http://schemas.microsoft.com/office/drawing/2014/main" id="{5BAB7258-F026-7B4D-A609-08FA04F05E25}"/>
              </a:ext>
            </a:extLst>
          </p:cNvPr>
          <p:cNvCxnSpPr>
            <a:cxnSpLocks/>
            <a:endCxn id="34" idx="1"/>
          </p:cNvCxnSpPr>
          <p:nvPr/>
        </p:nvCxnSpPr>
        <p:spPr>
          <a:xfrm>
            <a:off x="3981691" y="5844108"/>
            <a:ext cx="835434"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948A09B-9F5E-2545-81E9-CDD53FE72DB2}"/>
              </a:ext>
            </a:extLst>
          </p:cNvPr>
          <p:cNvCxnSpPr>
            <a:cxnSpLocks/>
          </p:cNvCxnSpPr>
          <p:nvPr/>
        </p:nvCxnSpPr>
        <p:spPr>
          <a:xfrm>
            <a:off x="6628437" y="5844108"/>
            <a:ext cx="1091877"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60974A9-82CA-BB42-821F-EC4BE5D00170}"/>
              </a:ext>
            </a:extLst>
          </p:cNvPr>
          <p:cNvSpPr txBox="1"/>
          <p:nvPr/>
        </p:nvSpPr>
        <p:spPr>
          <a:xfrm>
            <a:off x="1626480" y="5582498"/>
            <a:ext cx="2395550" cy="523220"/>
          </a:xfrm>
          <a:prstGeom prst="rect">
            <a:avLst/>
          </a:prstGeom>
          <a:noFill/>
        </p:spPr>
        <p:txBody>
          <a:bodyPr wrap="square" rtlCol="0">
            <a:spAutoFit/>
          </a:bodyPr>
          <a:lstStyle/>
          <a:p>
            <a:pPr algn="l"/>
            <a:r>
              <a:rPr lang="en-CN" sz="2800" b="1" dirty="0">
                <a:solidFill>
                  <a:schemeClr val="accent1">
                    <a:lumMod val="50000"/>
                  </a:schemeClr>
                </a:solidFill>
                <a:latin typeface="+mn-ea"/>
              </a:rPr>
              <a:t>历史棋盘数据</a:t>
            </a:r>
          </a:p>
        </p:txBody>
      </p:sp>
      <p:sp>
        <p:nvSpPr>
          <p:cNvPr id="38" name="TextBox 37">
            <a:extLst>
              <a:ext uri="{FF2B5EF4-FFF2-40B4-BE49-F238E27FC236}">
                <a16:creationId xmlns:a16="http://schemas.microsoft.com/office/drawing/2014/main" id="{D424CF35-1C7A-544B-86F9-7848E6822805}"/>
              </a:ext>
            </a:extLst>
          </p:cNvPr>
          <p:cNvSpPr txBox="1"/>
          <p:nvPr/>
        </p:nvSpPr>
        <p:spPr>
          <a:xfrm>
            <a:off x="7720314" y="5582498"/>
            <a:ext cx="3095754" cy="523220"/>
          </a:xfrm>
          <a:prstGeom prst="rect">
            <a:avLst/>
          </a:prstGeom>
          <a:noFill/>
        </p:spPr>
        <p:txBody>
          <a:bodyPr wrap="square" rtlCol="0">
            <a:spAutoFit/>
          </a:bodyPr>
          <a:lstStyle/>
          <a:p>
            <a:pPr algn="l"/>
            <a:r>
              <a:rPr lang="en-CN" sz="2800" b="1" dirty="0">
                <a:solidFill>
                  <a:srgbClr val="7030A0"/>
                </a:solidFill>
                <a:latin typeface="+mn-ea"/>
              </a:rPr>
              <a:t>更高的获胜概率</a:t>
            </a:r>
          </a:p>
        </p:txBody>
      </p:sp>
    </p:spTree>
    <p:extLst>
      <p:ext uri="{BB962C8B-B14F-4D97-AF65-F5344CB8AC3E}">
        <p14:creationId xmlns:p14="http://schemas.microsoft.com/office/powerpoint/2010/main" val="244001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par>
                                <p:cTn id="16" presetID="3" presetClass="entr" presetSubtype="1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blinds(horizontal)">
                                      <p:cBhvr>
                                        <p:cTn id="18" dur="500"/>
                                        <p:tgtEl>
                                          <p:spTgt spid="28"/>
                                        </p:tgtEl>
                                      </p:cBhvr>
                                    </p:animEffect>
                                  </p:childTnLst>
                                </p:cTn>
                              </p:par>
                              <p:par>
                                <p:cTn id="19" presetID="3" presetClass="entr" presetSubtype="1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blinds(horizontal)">
                                      <p:cBhvr>
                                        <p:cTn id="21" dur="500"/>
                                        <p:tgtEl>
                                          <p:spTgt spid="29"/>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blinds(horizontal)">
                                      <p:cBhvr>
                                        <p:cTn id="24" dur="500"/>
                                        <p:tgtEl>
                                          <p:spTgt spid="3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linds(horizont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blinds(horizontal)">
                                      <p:cBhvr>
                                        <p:cTn id="36" dur="500"/>
                                        <p:tgtEl>
                                          <p:spTgt spid="34"/>
                                        </p:tgtEl>
                                      </p:cBhvr>
                                    </p:animEffect>
                                  </p:childTnLst>
                                </p:cTn>
                              </p:par>
                              <p:par>
                                <p:cTn id="37" presetID="3" presetClass="entr" presetSubtype="1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animEffect transition="in" filter="blinds(horizontal)">
                                      <p:cBhvr>
                                        <p:cTn id="39" dur="500"/>
                                        <p:tgtEl>
                                          <p:spTgt spid="35"/>
                                        </p:tgtEl>
                                      </p:cBhvr>
                                    </p:animEffect>
                                  </p:childTnLst>
                                </p:cTn>
                              </p:par>
                              <p:par>
                                <p:cTn id="40" presetID="3" presetClass="entr" presetSubtype="10"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blinds(horizontal)">
                                      <p:cBhvr>
                                        <p:cTn id="42" dur="500"/>
                                        <p:tgtEl>
                                          <p:spTgt spid="3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blinds(horizontal)">
                                      <p:cBhvr>
                                        <p:cTn id="45" dur="500"/>
                                        <p:tgtEl>
                                          <p:spTgt spid="37"/>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blinds(horizontal)">
                                      <p:cBhvr>
                                        <p:cTn id="4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animBg="1"/>
      <p:bldP spid="30" grpId="0"/>
      <p:bldP spid="31" grpId="0"/>
      <p:bldP spid="32" grpId="0"/>
      <p:bldP spid="33" grpId="0"/>
      <p:bldP spid="34" grpId="0" animBg="1"/>
      <p:bldP spid="37"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a:t>
            </a:r>
            <a:r>
              <a:rPr lang="en-US" altLang="zh-CN" sz="3200" spc="-10" dirty="0">
                <a:latin typeface="+mn-ea"/>
              </a:rPr>
              <a:t>1959</a:t>
            </a:r>
            <a:r>
              <a:rPr lang="zh-CN" altLang="en-US" sz="3200" spc="-10" dirty="0">
                <a:latin typeface="+mn-ea"/>
              </a:rPr>
              <a:t>年</a:t>
            </a:r>
            <a:r>
              <a:rPr lang="en-US" altLang="zh-CN" sz="3200" spc="-10" dirty="0">
                <a:latin typeface="+mn-ea"/>
              </a:rPr>
              <a:t>Arthur</a:t>
            </a:r>
            <a:r>
              <a:rPr lang="zh-CN" altLang="en-US" sz="3200" spc="-10" dirty="0">
                <a:latin typeface="+mn-ea"/>
              </a:rPr>
              <a:t> </a:t>
            </a:r>
            <a:r>
              <a:rPr lang="en-US" altLang="zh-CN" sz="3200" spc="-10" dirty="0">
                <a:latin typeface="+mn-ea"/>
              </a:rPr>
              <a:t>Samuel</a:t>
            </a:r>
            <a:r>
              <a:rPr lang="zh-CN" altLang="en-US" sz="3200" spc="-10" dirty="0">
                <a:latin typeface="+mn-ea"/>
              </a:rPr>
              <a:t>定义机器学习为</a:t>
            </a:r>
            <a:endParaRPr lang="en-US" altLang="zh-CN" sz="3200" spc="-10" dirty="0">
              <a:latin typeface="+mn-ea"/>
            </a:endParaRPr>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405575" cy="426497"/>
          </a:xfrm>
        </p:spPr>
        <p:txBody>
          <a:bodyPr/>
          <a:lstStyle/>
          <a:p>
            <a:pPr marL="0" indent="0">
              <a:buNone/>
            </a:pPr>
            <a:r>
              <a:rPr lang="en-US" altLang="zh-CN" sz="4000" dirty="0"/>
              <a:t>1.2</a:t>
            </a:r>
            <a:r>
              <a:rPr lang="zh-CN" altLang="en-US" sz="4000" dirty="0"/>
              <a:t>、机器学习的定义</a:t>
            </a:r>
          </a:p>
        </p:txBody>
      </p:sp>
      <p:sp>
        <p:nvSpPr>
          <p:cNvPr id="5" name="文本框 119">
            <a:extLst>
              <a:ext uri="{FF2B5EF4-FFF2-40B4-BE49-F238E27FC236}">
                <a16:creationId xmlns:a16="http://schemas.microsoft.com/office/drawing/2014/main" id="{5F4B2E79-623B-BF4F-B936-BB207E5342C5}"/>
              </a:ext>
            </a:extLst>
          </p:cNvPr>
          <p:cNvSpPr txBox="1"/>
          <p:nvPr/>
        </p:nvSpPr>
        <p:spPr>
          <a:xfrm>
            <a:off x="1197385" y="2010931"/>
            <a:ext cx="7203511" cy="1599669"/>
          </a:xfrm>
          <a:prstGeom prst="rect">
            <a:avLst/>
          </a:prstGeom>
          <a:solidFill>
            <a:schemeClr val="accent5">
              <a:lumMod val="20000"/>
              <a:lumOff val="80000"/>
            </a:schemeClr>
          </a:solidFill>
          <a:ln w="66675">
            <a:solidFill>
              <a:schemeClr val="accent1"/>
            </a:solidFill>
          </a:ln>
        </p:spPr>
        <p:txBody>
          <a:bodyPr wrap="square" rtlCol="0">
            <a:spAutoFit/>
          </a:bodyPr>
          <a:lstStyle/>
          <a:p>
            <a:pPr>
              <a:lnSpc>
                <a:spcPct val="120000"/>
              </a:lnSpc>
            </a:pPr>
            <a:r>
              <a:rPr lang="zh-CN" altLang="en-US" sz="2800" spc="-10" dirty="0">
                <a:solidFill>
                  <a:schemeClr val="accent1">
                    <a:lumMod val="50000"/>
                  </a:schemeClr>
                </a:solidFill>
                <a:latin typeface="+mn-ea"/>
              </a:rPr>
              <a:t>       </a:t>
            </a:r>
            <a:r>
              <a:rPr lang="en-US" altLang="zh-CN" sz="2800" spc="-10" dirty="0">
                <a:solidFill>
                  <a:schemeClr val="accent1">
                    <a:lumMod val="50000"/>
                  </a:schemeClr>
                </a:solidFill>
                <a:latin typeface="+mn-ea"/>
              </a:rPr>
              <a:t>Machine</a:t>
            </a:r>
            <a:r>
              <a:rPr lang="zh-CN" altLang="en-US" sz="2800" spc="-10" dirty="0">
                <a:solidFill>
                  <a:schemeClr val="accent1">
                    <a:lumMod val="50000"/>
                  </a:schemeClr>
                </a:solidFill>
                <a:latin typeface="+mn-ea"/>
              </a:rPr>
              <a:t> </a:t>
            </a:r>
            <a:r>
              <a:rPr lang="en-US" altLang="zh-CN" sz="2800" spc="-10" dirty="0">
                <a:solidFill>
                  <a:schemeClr val="accent1">
                    <a:lumMod val="50000"/>
                  </a:schemeClr>
                </a:solidFill>
                <a:latin typeface="+mn-ea"/>
              </a:rPr>
              <a:t>learning</a:t>
            </a:r>
            <a:r>
              <a:rPr lang="zh-CN" altLang="en-US" sz="2800" spc="-10" dirty="0">
                <a:solidFill>
                  <a:schemeClr val="accent1">
                    <a:lumMod val="50000"/>
                  </a:schemeClr>
                </a:solidFill>
                <a:latin typeface="+mn-ea"/>
              </a:rPr>
              <a:t> </a:t>
            </a:r>
            <a:r>
              <a:rPr lang="en-US" altLang="zh-CN" sz="2800" spc="-10" dirty="0">
                <a:solidFill>
                  <a:schemeClr val="accent1">
                    <a:lumMod val="50000"/>
                  </a:schemeClr>
                </a:solidFill>
                <a:latin typeface="+mn-ea"/>
              </a:rPr>
              <a:t>is</a:t>
            </a:r>
            <a:r>
              <a:rPr lang="zh-CN" altLang="en-US" sz="2800" spc="-10" dirty="0">
                <a:solidFill>
                  <a:schemeClr val="accent1">
                    <a:lumMod val="50000"/>
                  </a:schemeClr>
                </a:solidFill>
                <a:latin typeface="+mn-ea"/>
              </a:rPr>
              <a:t> </a:t>
            </a:r>
            <a:r>
              <a:rPr lang="en-US" altLang="zh-CN" sz="2800" spc="-10" dirty="0">
                <a:solidFill>
                  <a:schemeClr val="accent1">
                    <a:lumMod val="50000"/>
                  </a:schemeClr>
                </a:solidFill>
                <a:latin typeface="+mn-ea"/>
              </a:rPr>
              <a:t>a</a:t>
            </a:r>
            <a:r>
              <a:rPr lang="zh-CN" altLang="en-US" sz="2800" spc="-10" dirty="0">
                <a:solidFill>
                  <a:schemeClr val="accent1">
                    <a:lumMod val="50000"/>
                  </a:schemeClr>
                </a:solidFill>
                <a:latin typeface="+mn-ea"/>
              </a:rPr>
              <a:t> </a:t>
            </a:r>
            <a:r>
              <a:rPr lang="en-US" altLang="zh-CN" sz="2800" spc="-10" dirty="0">
                <a:solidFill>
                  <a:schemeClr val="accent1">
                    <a:lumMod val="50000"/>
                  </a:schemeClr>
                </a:solidFill>
                <a:latin typeface="+mn-ea"/>
              </a:rPr>
              <a:t>field of study that gives computers the ability to learn without being explicitly programmed.</a:t>
            </a:r>
          </a:p>
        </p:txBody>
      </p:sp>
      <p:pic>
        <p:nvPicPr>
          <p:cNvPr id="1026" name="Picture 2" descr="Professor Arthur Samuel | Stanford Computer Science">
            <a:extLst>
              <a:ext uri="{FF2B5EF4-FFF2-40B4-BE49-F238E27FC236}">
                <a16:creationId xmlns:a16="http://schemas.microsoft.com/office/drawing/2014/main" id="{CCE5686A-3EA3-4145-BB24-87E0628EA9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 b="1171"/>
          <a:stretch/>
        </p:blipFill>
        <p:spPr bwMode="auto">
          <a:xfrm>
            <a:off x="9374727" y="1882080"/>
            <a:ext cx="1905000" cy="244750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A1CC8E6-C292-4947-98D2-3618BA7D9338}"/>
              </a:ext>
            </a:extLst>
          </p:cNvPr>
          <p:cNvSpPr/>
          <p:nvPr/>
        </p:nvSpPr>
        <p:spPr>
          <a:xfrm>
            <a:off x="8625749" y="4495889"/>
            <a:ext cx="3402956" cy="646331"/>
          </a:xfrm>
          <a:prstGeom prst="rect">
            <a:avLst/>
          </a:prstGeom>
        </p:spPr>
        <p:txBody>
          <a:bodyPr wrap="square">
            <a:spAutoFit/>
          </a:bodyPr>
          <a:lstStyle/>
          <a:p>
            <a:r>
              <a:rPr lang="en-US" altLang="zh-CN" spc="-10" dirty="0">
                <a:solidFill>
                  <a:schemeClr val="accent1">
                    <a:lumMod val="75000"/>
                  </a:schemeClr>
                </a:solidFill>
                <a:latin typeface="+mn-ea"/>
              </a:rPr>
              <a:t>Arthur</a:t>
            </a:r>
            <a:r>
              <a:rPr lang="zh-CN" altLang="en-US" spc="-10" dirty="0">
                <a:solidFill>
                  <a:schemeClr val="accent1">
                    <a:lumMod val="75000"/>
                  </a:schemeClr>
                </a:solidFill>
                <a:latin typeface="+mn-ea"/>
              </a:rPr>
              <a:t> </a:t>
            </a:r>
            <a:r>
              <a:rPr lang="en-US" altLang="zh-CN" spc="-10" dirty="0">
                <a:solidFill>
                  <a:schemeClr val="accent1">
                    <a:lumMod val="75000"/>
                  </a:schemeClr>
                </a:solidFill>
                <a:latin typeface="+mn-ea"/>
              </a:rPr>
              <a:t>Samuel</a:t>
            </a:r>
            <a:r>
              <a:rPr lang="zh-CN" altLang="en-US" spc="-10" dirty="0">
                <a:solidFill>
                  <a:schemeClr val="accent1">
                    <a:lumMod val="75000"/>
                  </a:schemeClr>
                </a:solidFill>
                <a:latin typeface="+mn-ea"/>
              </a:rPr>
              <a:t>编写了世界上第一个棋类游戏的人工智能程序</a:t>
            </a:r>
            <a:endParaRPr lang="en-CN" dirty="0">
              <a:solidFill>
                <a:schemeClr val="accent1">
                  <a:lumMod val="75000"/>
                </a:schemeClr>
              </a:solidFill>
            </a:endParaRPr>
          </a:p>
        </p:txBody>
      </p:sp>
      <p:sp>
        <p:nvSpPr>
          <p:cNvPr id="24" name="文本框 119">
            <a:extLst>
              <a:ext uri="{FF2B5EF4-FFF2-40B4-BE49-F238E27FC236}">
                <a16:creationId xmlns:a16="http://schemas.microsoft.com/office/drawing/2014/main" id="{B2A81A89-D542-E24B-BFE6-6DDC7B023214}"/>
              </a:ext>
            </a:extLst>
          </p:cNvPr>
          <p:cNvSpPr txBox="1"/>
          <p:nvPr/>
        </p:nvSpPr>
        <p:spPr>
          <a:xfrm>
            <a:off x="1197384" y="4082035"/>
            <a:ext cx="7203511" cy="1082604"/>
          </a:xfrm>
          <a:prstGeom prst="rect">
            <a:avLst/>
          </a:prstGeom>
          <a:solidFill>
            <a:schemeClr val="accent5">
              <a:lumMod val="20000"/>
              <a:lumOff val="80000"/>
            </a:schemeClr>
          </a:solidFill>
          <a:ln w="66675">
            <a:solidFill>
              <a:schemeClr val="accent1"/>
            </a:solidFill>
          </a:ln>
        </p:spPr>
        <p:txBody>
          <a:bodyPr wrap="square" rtlCol="0">
            <a:spAutoFit/>
          </a:bodyPr>
          <a:lstStyle/>
          <a:p>
            <a:pPr>
              <a:lnSpc>
                <a:spcPct val="120000"/>
              </a:lnSpc>
            </a:pPr>
            <a:r>
              <a:rPr lang="zh-CN" altLang="en-US" sz="2800" spc="-10" dirty="0">
                <a:solidFill>
                  <a:schemeClr val="accent1">
                    <a:lumMod val="50000"/>
                  </a:schemeClr>
                </a:solidFill>
                <a:latin typeface="+mn-ea"/>
              </a:rPr>
              <a:t>      </a:t>
            </a:r>
            <a:r>
              <a:rPr lang="zh-CN" altLang="en-CN" sz="2800" spc="-10" dirty="0">
                <a:solidFill>
                  <a:schemeClr val="accent1">
                    <a:lumMod val="50000"/>
                  </a:schemeClr>
                </a:solidFill>
                <a:latin typeface="+mn-ea"/>
              </a:rPr>
              <a:t>机器学习</a:t>
            </a:r>
            <a:r>
              <a:rPr lang="zh-CN" altLang="en-US" sz="2800" spc="-10" dirty="0">
                <a:solidFill>
                  <a:schemeClr val="accent1">
                    <a:lumMod val="50000"/>
                  </a:schemeClr>
                </a:solidFill>
                <a:latin typeface="+mn-ea"/>
              </a:rPr>
              <a:t>是一个</a:t>
            </a:r>
            <a:r>
              <a:rPr lang="zh-CN" altLang="en-US" sz="2800" spc="-10" dirty="0">
                <a:solidFill>
                  <a:srgbClr val="FF0000"/>
                </a:solidFill>
                <a:latin typeface="+mn-ea"/>
              </a:rPr>
              <a:t>不通过</a:t>
            </a:r>
            <a:r>
              <a:rPr lang="zh-CN" altLang="en-CN" sz="2800" spc="-10" dirty="0">
                <a:solidFill>
                  <a:srgbClr val="FF0000"/>
                </a:solidFill>
                <a:latin typeface="+mn-ea"/>
              </a:rPr>
              <a:t>显著式</a:t>
            </a:r>
            <a:r>
              <a:rPr lang="zh-CN" altLang="en-US" sz="2800" spc="-10" dirty="0">
                <a:solidFill>
                  <a:srgbClr val="FF0000"/>
                </a:solidFill>
                <a:latin typeface="+mn-ea"/>
              </a:rPr>
              <a:t>编程</a:t>
            </a:r>
            <a:r>
              <a:rPr lang="zh-CN" altLang="en-US" sz="2800" spc="-10" dirty="0">
                <a:solidFill>
                  <a:schemeClr val="accent1">
                    <a:lumMod val="50000"/>
                  </a:schemeClr>
                </a:solidFill>
                <a:latin typeface="+mn-ea"/>
              </a:rPr>
              <a:t>来赋予计算机学习能力的领域。</a:t>
            </a:r>
            <a:endParaRPr lang="en-US" altLang="zh-CN" sz="2800" spc="-10" dirty="0">
              <a:solidFill>
                <a:schemeClr val="accent1">
                  <a:lumMod val="50000"/>
                </a:schemeClr>
              </a:solidFill>
              <a:latin typeface="+mn-ea"/>
            </a:endParaRPr>
          </a:p>
        </p:txBody>
      </p:sp>
      <p:sp>
        <p:nvSpPr>
          <p:cNvPr id="26" name="文本框 119">
            <a:extLst>
              <a:ext uri="{FF2B5EF4-FFF2-40B4-BE49-F238E27FC236}">
                <a16:creationId xmlns:a16="http://schemas.microsoft.com/office/drawing/2014/main" id="{037D1A34-4F97-3D44-A00E-A4DFD11914A0}"/>
              </a:ext>
            </a:extLst>
          </p:cNvPr>
          <p:cNvSpPr txBox="1"/>
          <p:nvPr/>
        </p:nvSpPr>
        <p:spPr>
          <a:xfrm>
            <a:off x="3335663" y="5458812"/>
            <a:ext cx="5520673"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什么是</a:t>
            </a:r>
            <a:r>
              <a:rPr lang="zh-CN" altLang="en-CN" sz="3200" spc="-10" dirty="0">
                <a:solidFill>
                  <a:srgbClr val="7030A0"/>
                </a:solidFill>
                <a:latin typeface="+mn-ea"/>
              </a:rPr>
              <a:t>显著式</a:t>
            </a:r>
            <a:r>
              <a:rPr lang="zh-CN" altLang="en-US" sz="3200" spc="-10" dirty="0">
                <a:solidFill>
                  <a:srgbClr val="7030A0"/>
                </a:solidFill>
                <a:latin typeface="+mn-ea"/>
              </a:rPr>
              <a:t>编程</a:t>
            </a:r>
            <a:r>
              <a:rPr lang="zh-CN" altLang="en-US" sz="3200" spc="-10" dirty="0">
                <a:latin typeface="+mn-ea"/>
              </a:rPr>
              <a:t>？</a:t>
            </a:r>
            <a:endParaRPr lang="en-US" altLang="zh-CN" sz="3200" spc="-10" dirty="0">
              <a:latin typeface="+mn-ea"/>
            </a:endParaRPr>
          </a:p>
        </p:txBody>
      </p:sp>
    </p:spTree>
    <p:extLst>
      <p:ext uri="{BB962C8B-B14F-4D97-AF65-F5344CB8AC3E}">
        <p14:creationId xmlns:p14="http://schemas.microsoft.com/office/powerpoint/2010/main" val="215445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linds(horizontal)">
                                      <p:cBhvr>
                                        <p:cTn id="1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27997</TotalTime>
  <Words>4631</Words>
  <Application>Microsoft Macintosh PowerPoint</Application>
  <PresentationFormat>Widescreen</PresentationFormat>
  <Paragraphs>442</Paragraphs>
  <Slides>39</Slides>
  <Notes>39</Notes>
  <HiddenSlides>0</HiddenSlides>
  <MMClips>1</MMClips>
  <ScaleCrop>false</ScaleCrop>
  <HeadingPairs>
    <vt:vector size="8" baseType="variant">
      <vt:variant>
        <vt:lpstr>Fonts Used</vt:lpstr>
      </vt:variant>
      <vt:variant>
        <vt:i4>14</vt:i4>
      </vt:variant>
      <vt:variant>
        <vt:lpstr>Theme</vt:lpstr>
      </vt:variant>
      <vt:variant>
        <vt:i4>2</vt:i4>
      </vt:variant>
      <vt:variant>
        <vt:lpstr>Embedded OLE Servers</vt:lpstr>
      </vt:variant>
      <vt:variant>
        <vt:i4>1</vt:i4>
      </vt:variant>
      <vt:variant>
        <vt:lpstr>Slide Titles</vt:lpstr>
      </vt:variant>
      <vt:variant>
        <vt:i4>39</vt:i4>
      </vt:variant>
    </vt:vector>
  </HeadingPairs>
  <TitlesOfParts>
    <vt:vector size="56" baseType="lpstr">
      <vt:lpstr>等线</vt:lpstr>
      <vt:lpstr>微软雅黑</vt:lpstr>
      <vt:lpstr>微软雅黑</vt:lpstr>
      <vt:lpstr>方正大黑简体</vt:lpstr>
      <vt:lpstr>Arial</vt:lpstr>
      <vt:lpstr>Calibri</vt:lpstr>
      <vt:lpstr>Cambria Math</vt:lpstr>
      <vt:lpstr>Century Gothic</vt:lpstr>
      <vt:lpstr>Eras Bold ITC</vt:lpstr>
      <vt:lpstr>Impact</vt:lpstr>
      <vt:lpstr>Segoe UI</vt:lpstr>
      <vt:lpstr>Segoe UI Light</vt:lpstr>
      <vt:lpstr>Times New Roman</vt:lpstr>
      <vt:lpstr>Wingdings</vt:lpstr>
      <vt:lpstr>Office 主题​​</vt:lpstr>
      <vt:lpstr>1_OfficePLUS</vt:lpstr>
      <vt:lpstr>剪辑</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Liu Xueming</cp:lastModifiedBy>
  <cp:revision>1291</cp:revision>
  <dcterms:created xsi:type="dcterms:W3CDTF">2018-12-23T08:46:10Z</dcterms:created>
  <dcterms:modified xsi:type="dcterms:W3CDTF">2022-11-01T03:39:08Z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